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0" r:id="rId4"/>
    <p:sldId id="316" r:id="rId5"/>
    <p:sldId id="298" r:id="rId6"/>
    <p:sldId id="292" r:id="rId7"/>
    <p:sldId id="310" r:id="rId8"/>
    <p:sldId id="321" r:id="rId9"/>
    <p:sldId id="286" r:id="rId10"/>
    <p:sldId id="293" r:id="rId11"/>
    <p:sldId id="294" r:id="rId12"/>
    <p:sldId id="295" r:id="rId13"/>
    <p:sldId id="296" r:id="rId14"/>
    <p:sldId id="277" r:id="rId15"/>
    <p:sldId id="270" r:id="rId16"/>
    <p:sldId id="301" r:id="rId17"/>
    <p:sldId id="269" r:id="rId18"/>
    <p:sldId id="268" r:id="rId19"/>
    <p:sldId id="302" r:id="rId20"/>
    <p:sldId id="267" r:id="rId21"/>
    <p:sldId id="304" r:id="rId22"/>
    <p:sldId id="266" r:id="rId23"/>
    <p:sldId id="308" r:id="rId24"/>
    <p:sldId id="320" r:id="rId25"/>
    <p:sldId id="318" r:id="rId26"/>
    <p:sldId id="282" r:id="rId27"/>
    <p:sldId id="319" r:id="rId28"/>
    <p:sldId id="284" r:id="rId29"/>
    <p:sldId id="261" r:id="rId30"/>
    <p:sldId id="260" r:id="rId3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6699"/>
    <a:srgbClr val="333399"/>
    <a:srgbClr val="0066CC"/>
    <a:srgbClr val="0066FF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6189" autoAdjust="0"/>
    <p:restoredTop sz="90929"/>
  </p:normalViewPr>
  <p:slideViewPr>
    <p:cSldViewPr>
      <p:cViewPr>
        <p:scale>
          <a:sx n="100" d="100"/>
          <a:sy n="100" d="100"/>
        </p:scale>
        <p:origin x="-984" y="2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 проекта</c:v>
                </c:pt>
              </c:strCache>
            </c:strRef>
          </c:tx>
          <c:dLbls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3"/>
                <c:pt idx="0">
                  <c:v>высокий уровень</c:v>
                </c:pt>
                <c:pt idx="1">
                  <c:v>средний уровень</c:v>
                </c:pt>
                <c:pt idx="2">
                  <c:v>низкий уровень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0.35</c:v>
                </c:pt>
                <c:pt idx="1">
                  <c:v>0.4</c:v>
                </c:pt>
                <c:pt idx="2">
                  <c:v>0.25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legendEntry>
        <c:idx val="0"/>
        <c:txPr>
          <a:bodyPr/>
          <a:lstStyle/>
          <a:p>
            <a:pPr>
              <a:defRPr sz="1400" baseline="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400" baseline="0"/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400" baseline="0"/>
            </a:pPr>
            <a:endParaRPr lang="ru-RU"/>
          </a:p>
        </c:txPr>
      </c:legendEntry>
      <c:legendEntry>
        <c:idx val="3"/>
        <c:delete val="1"/>
      </c:legendEntry>
      <c:layout>
        <c:manualLayout>
          <c:xMode val="edge"/>
          <c:yMode val="edge"/>
          <c:x val="0.64703505166092656"/>
          <c:y val="0.28445847286809406"/>
          <c:w val="0.32551368936215064"/>
          <c:h val="0.547098933451838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На </a:t>
            </a:r>
            <a:r>
              <a:rPr lang="ru-RU" dirty="0"/>
              <a:t>данном этапе</a:t>
            </a:r>
          </a:p>
        </c:rich>
      </c:tx>
      <c:layout>
        <c:manualLayout>
          <c:xMode val="edge"/>
          <c:yMode val="edge"/>
          <c:x val="0.11916054042775735"/>
          <c:y val="2.86004257785171E-2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на данном этапе</c:v>
                </c:pt>
              </c:strCache>
            </c:strRef>
          </c:tx>
          <c:dLbls>
            <c:dLbl>
              <c:idx val="0"/>
              <c:layout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inEnd"/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Лист1!$A$2:$A$5</c:f>
              <c:strCache>
                <c:ptCount val="3"/>
                <c:pt idx="0">
                  <c:v>высокий уровень</c:v>
                </c:pt>
                <c:pt idx="1">
                  <c:v>средний уровень</c:v>
                </c:pt>
                <c:pt idx="2">
                  <c:v>низкий уровень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0.45</c:v>
                </c:pt>
                <c:pt idx="1">
                  <c:v>0.4</c:v>
                </c:pt>
                <c:pt idx="2">
                  <c:v>0.15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egendEntry>
        <c:idx val="0"/>
        <c:txPr>
          <a:bodyPr/>
          <a:lstStyle/>
          <a:p>
            <a:pPr>
              <a:defRPr sz="1400" baseline="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400" baseline="0"/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400" baseline="0"/>
            </a:pPr>
            <a:endParaRPr lang="ru-RU"/>
          </a:p>
        </c:txPr>
      </c:legendEntry>
      <c:legendEntry>
        <c:idx val="3"/>
        <c:delete val="1"/>
      </c:legendEntry>
      <c:layout>
        <c:manualLayout>
          <c:xMode val="edge"/>
          <c:yMode val="edge"/>
          <c:x val="0.637661622253612"/>
          <c:y val="0.28051797663507472"/>
          <c:w val="0.33714276456055142"/>
          <c:h val="0.54675264002005475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После проекта</c:v>
                </c:pt>
              </c:strCache>
            </c:strRef>
          </c:tx>
          <c:dLbls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3"/>
                <c:pt idx="0">
                  <c:v>высокий уровень</c:v>
                </c:pt>
                <c:pt idx="1">
                  <c:v>средний уровень</c:v>
                </c:pt>
                <c:pt idx="2">
                  <c:v>низкий уровень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0.6</c:v>
                </c:pt>
                <c:pt idx="1">
                  <c:v>0.3</c:v>
                </c:pt>
                <c:pt idx="2">
                  <c:v>0.1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legendEntry>
        <c:idx val="0"/>
        <c:txPr>
          <a:bodyPr/>
          <a:lstStyle/>
          <a:p>
            <a:pPr>
              <a:defRPr sz="1400" baseline="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400" baseline="0"/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400" baseline="0"/>
            </a:pPr>
            <a:endParaRPr lang="ru-RU"/>
          </a:p>
        </c:txPr>
      </c:legendEntry>
      <c:legendEntry>
        <c:idx val="3"/>
        <c:delete val="1"/>
      </c:legendEntry>
      <c:layout>
        <c:manualLayout>
          <c:xMode val="edge"/>
          <c:yMode val="edge"/>
          <c:x val="0.62065176117983989"/>
          <c:y val="0.20603011230044735"/>
          <c:w val="0.33333321255898613"/>
          <c:h val="0.4865635677668467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191000" y="3124200"/>
            <a:ext cx="4953000" cy="1143000"/>
          </a:xfrm>
        </p:spPr>
        <p:txBody>
          <a:bodyPr/>
          <a:lstStyle>
            <a:lvl1pPr>
              <a:defRPr sz="32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US" noProof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267200" y="4953000"/>
            <a:ext cx="4876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en-US" noProof="0" smtClean="0"/>
          </a:p>
        </p:txBody>
      </p:sp>
    </p:spTree>
  </p:cSld>
  <p:clrMapOvr>
    <a:masterClrMapping/>
  </p:clrMapOvr>
  <p:transition spd="slow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91300" y="457200"/>
            <a:ext cx="1943100" cy="6096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62000" y="457200"/>
            <a:ext cx="5676900" cy="6096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slow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62000" y="2438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24400" y="2438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slow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slow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43200" y="457200"/>
            <a:ext cx="5791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24384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ransition spd="slow">
    <p:dissolv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66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6699"/>
          </a:solidFill>
          <a:latin typeface="Joinks" pitchFamily="2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6699"/>
          </a:solidFill>
          <a:latin typeface="Joinks" pitchFamily="2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6699"/>
          </a:solidFill>
          <a:latin typeface="Joinks" pitchFamily="2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6699"/>
          </a:solidFill>
          <a:latin typeface="Joinks" pitchFamily="2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6699"/>
          </a:solidFill>
          <a:latin typeface="Joinks" pitchFamily="2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6699"/>
          </a:solidFill>
          <a:latin typeface="Joinks" pitchFamily="2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6699"/>
          </a:solidFill>
          <a:latin typeface="Joinks" pitchFamily="2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6699"/>
          </a:solidFill>
          <a:latin typeface="Joinks" pitchFamily="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3200">
          <a:solidFill>
            <a:srgbClr val="00669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2800">
          <a:solidFill>
            <a:srgbClr val="006699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rgbClr val="006699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006699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006699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006699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006699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006699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006699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gif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8.gif"/><Relationship Id="rId4" Type="http://schemas.openxmlformats.org/officeDocument/2006/relationships/image" Target="../media/image17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7" Type="http://schemas.openxmlformats.org/officeDocument/2006/relationships/image" Target="../media/image8.gi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9.png"/><Relationship Id="rId5" Type="http://schemas.openxmlformats.org/officeDocument/2006/relationships/oleObject" Target="../embeddings/oleObject4.bin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gif"/><Relationship Id="rId3" Type="http://schemas.openxmlformats.org/officeDocument/2006/relationships/image" Target="../media/image24.jpeg"/><Relationship Id="rId7" Type="http://schemas.openxmlformats.org/officeDocument/2006/relationships/image" Target="../media/image28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10" Type="http://schemas.openxmlformats.org/officeDocument/2006/relationships/image" Target="../media/image31.gif"/><Relationship Id="rId4" Type="http://schemas.openxmlformats.org/officeDocument/2006/relationships/image" Target="../media/image25.jpeg"/><Relationship Id="rId9" Type="http://schemas.openxmlformats.org/officeDocument/2006/relationships/image" Target="../media/image30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gif"/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10" Type="http://schemas.openxmlformats.org/officeDocument/2006/relationships/image" Target="../media/image47.gif"/><Relationship Id="rId4" Type="http://schemas.openxmlformats.org/officeDocument/2006/relationships/image" Target="../media/image41.jpeg"/><Relationship Id="rId9" Type="http://schemas.openxmlformats.org/officeDocument/2006/relationships/image" Target="../media/image46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7" Type="http://schemas.openxmlformats.org/officeDocument/2006/relationships/image" Target="../media/image61.gif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gif"/><Relationship Id="rId4" Type="http://schemas.openxmlformats.org/officeDocument/2006/relationships/image" Target="../media/image64.jp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6.gif"/><Relationship Id="rId4" Type="http://schemas.openxmlformats.org/officeDocument/2006/relationships/image" Target="../media/image75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image" Target="../media/image78.png"/><Relationship Id="rId7" Type="http://schemas.openxmlformats.org/officeDocument/2006/relationships/image" Target="../media/image82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750" y="404813"/>
            <a:ext cx="8604250" cy="1368425"/>
          </a:xfrm>
        </p:spPr>
        <p:txBody>
          <a:bodyPr/>
          <a:lstStyle/>
          <a:p>
            <a:pPr eaLnBrk="1" hangingPunct="1"/>
            <a:r>
              <a:rPr lang="ru-RU" sz="1800" b="1" dirty="0" smtClean="0">
                <a:solidFill>
                  <a:schemeClr val="tx1"/>
                </a:solidFill>
              </a:rPr>
              <a:t/>
            </a:r>
            <a:br>
              <a:rPr lang="ru-RU" sz="1800" b="1" dirty="0" smtClean="0">
                <a:solidFill>
                  <a:schemeClr val="tx1"/>
                </a:solidFill>
              </a:rPr>
            </a:br>
            <a:r>
              <a:rPr lang="ru-RU" sz="1800" b="1" dirty="0" smtClean="0">
                <a:solidFill>
                  <a:schemeClr val="tx1"/>
                </a:solidFill>
              </a:rPr>
              <a:t>Муниципальное дошкольное образовательное </a:t>
            </a:r>
            <a:br>
              <a:rPr lang="ru-RU" sz="1800" b="1" dirty="0" smtClean="0">
                <a:solidFill>
                  <a:schemeClr val="tx1"/>
                </a:solidFill>
              </a:rPr>
            </a:br>
            <a:r>
              <a:rPr lang="ru-RU" sz="1800" b="1" dirty="0" smtClean="0">
                <a:solidFill>
                  <a:schemeClr val="tx1"/>
                </a:solidFill>
              </a:rPr>
              <a:t>учреждение детский сад №54 «Ромашка»  </a:t>
            </a:r>
            <a:endParaRPr lang="en-US" sz="1800" b="1" dirty="0" smtClean="0">
              <a:solidFill>
                <a:schemeClr val="tx1"/>
              </a:solidFill>
            </a:endParaRPr>
          </a:p>
        </p:txBody>
      </p:sp>
      <p:sp>
        <p:nvSpPr>
          <p:cNvPr id="1331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8313" y="2492375"/>
            <a:ext cx="8280400" cy="2016125"/>
          </a:xfrm>
        </p:spPr>
        <p:txBody>
          <a:bodyPr/>
          <a:lstStyle/>
          <a:p>
            <a:pPr eaLnBrk="1" hangingPunct="1"/>
            <a:r>
              <a:rPr lang="ru-RU" sz="4400" b="1" dirty="0" smtClean="0">
                <a:solidFill>
                  <a:schemeClr val="tx1"/>
                </a:solidFill>
                <a:latin typeface="Cambria" pitchFamily="18" charset="0"/>
              </a:rPr>
              <a:t>Игровой проект</a:t>
            </a:r>
          </a:p>
          <a:p>
            <a:pPr eaLnBrk="1" hangingPunct="1"/>
            <a:r>
              <a:rPr lang="ru-RU" sz="4400" b="1" dirty="0" smtClean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ru-RU" sz="5400" b="1" dirty="0" smtClean="0">
                <a:solidFill>
                  <a:srgbClr val="FF0000"/>
                </a:solidFill>
                <a:latin typeface="Cambria" pitchFamily="18" charset="0"/>
              </a:rPr>
              <a:t>«ЛЮБИМАЯ ИГРУШКА»</a:t>
            </a:r>
            <a:endParaRPr lang="en-US" sz="5400" b="1" dirty="0" smtClean="0">
              <a:solidFill>
                <a:srgbClr val="FF0000"/>
              </a:solidFill>
              <a:latin typeface="Cambria" pitchFamily="18" charset="0"/>
            </a:endParaRPr>
          </a:p>
        </p:txBody>
      </p:sp>
      <p:pic>
        <p:nvPicPr>
          <p:cNvPr id="13315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35825" y="5373688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550" y="5300663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Рисунок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0200" y="5305425"/>
            <a:ext cx="1066800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Рисунок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12088" y="601663"/>
            <a:ext cx="476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Рисунок 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14400" y="1268413"/>
            <a:ext cx="476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0" name="Rectangle 3"/>
          <p:cNvSpPr>
            <a:spLocks noChangeArrowheads="1"/>
          </p:cNvSpPr>
          <p:nvPr/>
        </p:nvSpPr>
        <p:spPr bwMode="auto">
          <a:xfrm>
            <a:off x="468313" y="2492375"/>
            <a:ext cx="8280400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ru-RU" sz="4400" b="1">
                <a:latin typeface="Cambria" pitchFamily="18" charset="0"/>
              </a:rPr>
              <a:t> </a:t>
            </a:r>
            <a:endParaRPr lang="en-US" sz="5400" b="1">
              <a:solidFill>
                <a:srgbClr val="FF0000"/>
              </a:solidFill>
              <a:latin typeface="Cambria" pitchFamily="18" charset="0"/>
            </a:endParaRPr>
          </a:p>
        </p:txBody>
      </p:sp>
      <p:sp>
        <p:nvSpPr>
          <p:cNvPr id="13321" name="Rectangle 2"/>
          <p:cNvSpPr>
            <a:spLocks noChangeArrowheads="1"/>
          </p:cNvSpPr>
          <p:nvPr/>
        </p:nvSpPr>
        <p:spPr bwMode="auto">
          <a:xfrm>
            <a:off x="539750" y="404813"/>
            <a:ext cx="8604250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000" dirty="0">
                <a:solidFill>
                  <a:srgbClr val="006699"/>
                </a:solidFill>
                <a:latin typeface="Joinks"/>
              </a:rPr>
              <a:t> </a:t>
            </a:r>
            <a:r>
              <a:rPr lang="ru-RU" sz="1800" b="1" dirty="0" smtClean="0">
                <a:latin typeface="Joinks"/>
              </a:rPr>
              <a:t>  </a:t>
            </a:r>
            <a:endParaRPr lang="en-US" sz="1800" b="1" dirty="0">
              <a:latin typeface="Joinks"/>
            </a:endParaRPr>
          </a:p>
        </p:txBody>
      </p:sp>
      <p:sp>
        <p:nvSpPr>
          <p:cNvPr id="13322" name="Rectangle 3"/>
          <p:cNvSpPr>
            <a:spLocks noChangeArrowheads="1"/>
          </p:cNvSpPr>
          <p:nvPr/>
        </p:nvSpPr>
        <p:spPr bwMode="auto">
          <a:xfrm>
            <a:off x="468313" y="2492375"/>
            <a:ext cx="8280400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ru-RU" sz="4400" b="1">
                <a:latin typeface="Cambria" pitchFamily="18" charset="0"/>
              </a:rPr>
              <a:t> </a:t>
            </a:r>
            <a:endParaRPr lang="en-US" sz="5400" b="1">
              <a:solidFill>
                <a:srgbClr val="FF0000"/>
              </a:solidFill>
              <a:latin typeface="Cambria" pitchFamily="18" charset="0"/>
            </a:endParaRPr>
          </a:p>
        </p:txBody>
      </p:sp>
      <p:sp>
        <p:nvSpPr>
          <p:cNvPr id="13323" name="Rectangle 2"/>
          <p:cNvSpPr>
            <a:spLocks noChangeArrowheads="1"/>
          </p:cNvSpPr>
          <p:nvPr/>
        </p:nvSpPr>
        <p:spPr bwMode="auto">
          <a:xfrm>
            <a:off x="539750" y="404813"/>
            <a:ext cx="8604250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800" b="1" dirty="0" smtClean="0">
                <a:latin typeface="Joinks"/>
              </a:rPr>
              <a:t> </a:t>
            </a:r>
            <a:endParaRPr lang="en-US" sz="1800" b="1" dirty="0">
              <a:latin typeface="Joinks"/>
            </a:endParaRPr>
          </a:p>
        </p:txBody>
      </p:sp>
      <p:sp>
        <p:nvSpPr>
          <p:cNvPr id="13324" name="Rectangle 3"/>
          <p:cNvSpPr>
            <a:spLocks noChangeArrowheads="1"/>
          </p:cNvSpPr>
          <p:nvPr/>
        </p:nvSpPr>
        <p:spPr bwMode="auto">
          <a:xfrm>
            <a:off x="468313" y="2492375"/>
            <a:ext cx="8280400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ru-RU" sz="4400" b="1">
                <a:latin typeface="Cambria" pitchFamily="18" charset="0"/>
              </a:rPr>
              <a:t> </a:t>
            </a:r>
            <a:endParaRPr lang="en-US" sz="5400" b="1">
              <a:solidFill>
                <a:srgbClr val="FF0000"/>
              </a:solidFill>
              <a:latin typeface="Cambria" pitchFamily="18" charset="0"/>
            </a:endParaRPr>
          </a:p>
        </p:txBody>
      </p:sp>
      <p:sp>
        <p:nvSpPr>
          <p:cNvPr id="13326" name="Rectangle 3"/>
          <p:cNvSpPr>
            <a:spLocks noChangeArrowheads="1"/>
          </p:cNvSpPr>
          <p:nvPr/>
        </p:nvSpPr>
        <p:spPr bwMode="auto">
          <a:xfrm>
            <a:off x="468313" y="2492375"/>
            <a:ext cx="8280400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ru-RU" sz="4400" b="1">
                <a:latin typeface="Cambria" pitchFamily="18" charset="0"/>
              </a:rPr>
              <a:t> </a:t>
            </a:r>
            <a:endParaRPr lang="en-US" sz="5400" b="1">
              <a:solidFill>
                <a:srgbClr val="FF0000"/>
              </a:solidFill>
              <a:latin typeface="Cambria" pitchFamily="18" charset="0"/>
            </a:endParaRPr>
          </a:p>
        </p:txBody>
      </p:sp>
      <p:sp>
        <p:nvSpPr>
          <p:cNvPr id="13328" name="Rectangle 3"/>
          <p:cNvSpPr>
            <a:spLocks noChangeArrowheads="1"/>
          </p:cNvSpPr>
          <p:nvPr/>
        </p:nvSpPr>
        <p:spPr bwMode="auto">
          <a:xfrm>
            <a:off x="468313" y="2492375"/>
            <a:ext cx="8280400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ru-RU" sz="4400" b="1">
                <a:latin typeface="Cambria" pitchFamily="18" charset="0"/>
              </a:rPr>
              <a:t> </a:t>
            </a:r>
            <a:endParaRPr lang="en-US" sz="5400" b="1">
              <a:solidFill>
                <a:srgbClr val="FF0000"/>
              </a:solidFill>
              <a:latin typeface="Cambria" pitchFamily="18" charset="0"/>
            </a:endParaRPr>
          </a:p>
        </p:txBody>
      </p:sp>
      <p:sp>
        <p:nvSpPr>
          <p:cNvPr id="13330" name="Rectangle 3"/>
          <p:cNvSpPr>
            <a:spLocks noChangeArrowheads="1"/>
          </p:cNvSpPr>
          <p:nvPr/>
        </p:nvSpPr>
        <p:spPr bwMode="auto">
          <a:xfrm>
            <a:off x="250825" y="2708275"/>
            <a:ext cx="8280400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ru-RU" sz="4400" b="1">
                <a:latin typeface="Cambria" pitchFamily="18" charset="0"/>
              </a:rPr>
              <a:t> </a:t>
            </a:r>
            <a:endParaRPr lang="en-US" sz="5400" b="1">
              <a:solidFill>
                <a:srgbClr val="FF0000"/>
              </a:solidFill>
              <a:latin typeface="Cambria" pitchFamily="18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2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Функции мини музея «Игрушки – забавы»</a:t>
            </a:r>
            <a:endParaRPr lang="en-US" sz="32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1600" b="1" i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Обогащение предметно-развивающей среды  </a:t>
            </a:r>
          </a:p>
          <a:p>
            <a:pPr eaLnBrk="1" hangingPunct="1">
              <a:defRPr/>
            </a:pPr>
            <a:r>
              <a:rPr lang="ru-RU" sz="1600" b="1" i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Формирование у детей представления о музее </a:t>
            </a:r>
          </a:p>
          <a:p>
            <a:pPr eaLnBrk="1" hangingPunct="1">
              <a:defRPr/>
            </a:pPr>
            <a:r>
              <a:rPr lang="ru-RU" sz="1600" b="1" i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Сделать слово «музей» привычным и привлекательным для детей</a:t>
            </a:r>
          </a:p>
          <a:p>
            <a:pPr eaLnBrk="1" hangingPunct="1">
              <a:defRPr/>
            </a:pPr>
            <a:r>
              <a:rPr lang="ru-RU" sz="1600" b="1" i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Любой предмет  может подсказать тему для интересного разговора</a:t>
            </a:r>
          </a:p>
          <a:p>
            <a:pPr eaLnBrk="1" hangingPunct="1">
              <a:defRPr/>
            </a:pPr>
            <a:r>
              <a:rPr lang="ru-RU" sz="1600" b="1" i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Посещение родителей  с детьми «настоящих» музеев</a:t>
            </a:r>
          </a:p>
          <a:p>
            <a:pPr eaLnBrk="1" hangingPunct="1">
              <a:defRPr/>
            </a:pPr>
            <a:r>
              <a:rPr lang="ru-RU" sz="1600" b="1" i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Коллекция различных игрушек</a:t>
            </a:r>
            <a:endParaRPr lang="en-US" sz="1600" b="1" i="1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35846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01013" y="2276475"/>
            <a:ext cx="3238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7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36788" y="1484313"/>
            <a:ext cx="3238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200" b="1" i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Мониторинг </a:t>
            </a:r>
            <a:endParaRPr lang="en-US" sz="3200" b="1" i="1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27650" name="Диаграмма 9"/>
          <p:cNvGraphicFramePr>
            <a:graphicFrameLocks/>
          </p:cNvGraphicFramePr>
          <p:nvPr/>
        </p:nvGraphicFramePr>
        <p:xfrm>
          <a:off x="1568450" y="1938338"/>
          <a:ext cx="6197600" cy="416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2" r:id="rId3" imgW="6200169" imgH="4163929" progId="Excel.Sheet.8">
                  <p:embed/>
                </p:oleObj>
              </mc:Choice>
              <mc:Fallback>
                <p:oleObj r:id="rId3" imgW="6200169" imgH="4163929" progId="Excel.Sheet.8">
                  <p:embed/>
                  <p:pic>
                    <p:nvPicPr>
                      <p:cNvPr id="0" name="Диаграмма 9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8450" y="1938338"/>
                        <a:ext cx="6197600" cy="416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7652" name="Рисунок 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67625" y="2492375"/>
            <a:ext cx="3238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Рисунок 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87450" y="2197100"/>
            <a:ext cx="3238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200" b="1" i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Мониторинг </a:t>
            </a:r>
            <a:endParaRPr lang="en-US" sz="3200" b="1" i="1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28674" name="Диаграмма 1"/>
          <p:cNvGraphicFramePr>
            <a:graphicFrameLocks/>
          </p:cNvGraphicFramePr>
          <p:nvPr/>
        </p:nvGraphicFramePr>
        <p:xfrm>
          <a:off x="1547813" y="1989138"/>
          <a:ext cx="6197600" cy="4164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6" name="Лист" r:id="rId3" imgW="6200708" imgH="4162492" progId="Excel.Sheet.8">
                  <p:embed/>
                </p:oleObj>
              </mc:Choice>
              <mc:Fallback>
                <p:oleObj name="Лист" r:id="rId3" imgW="6200708" imgH="4162492" progId="Excel.Sheet.8">
                  <p:embed/>
                  <p:pic>
                    <p:nvPicPr>
                      <p:cNvPr id="0" name="Диаграмма 1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813" y="1989138"/>
                        <a:ext cx="6197600" cy="41640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8676" name="Рисунок 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19250" y="2205038"/>
            <a:ext cx="3238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Рисунок 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56550" y="5157788"/>
            <a:ext cx="3238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200" b="1" i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Мониторинг </a:t>
            </a:r>
            <a:endParaRPr lang="en-US" sz="3200" b="1" i="1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29698" name="Диаграмма 2"/>
          <p:cNvGraphicFramePr>
            <a:graphicFrameLocks/>
          </p:cNvGraphicFramePr>
          <p:nvPr/>
        </p:nvGraphicFramePr>
        <p:xfrm>
          <a:off x="128588" y="1506538"/>
          <a:ext cx="5214937" cy="4421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22" r:id="rId3" imgW="5212532" imgH="4419983" progId="Excel.Sheet.8">
                  <p:embed/>
                </p:oleObj>
              </mc:Choice>
              <mc:Fallback>
                <p:oleObj r:id="rId3" imgW="5212532" imgH="4419983" progId="Excel.Sheet.8">
                  <p:embed/>
                  <p:pic>
                    <p:nvPicPr>
                      <p:cNvPr id="0" name="Диаграмма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588" y="1506538"/>
                        <a:ext cx="5214937" cy="4421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699" name="Диаграмма 3"/>
          <p:cNvGraphicFramePr>
            <a:graphicFrameLocks/>
          </p:cNvGraphicFramePr>
          <p:nvPr/>
        </p:nvGraphicFramePr>
        <p:xfrm>
          <a:off x="5097463" y="1722438"/>
          <a:ext cx="3868737" cy="416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23" r:id="rId5" imgW="3871296" imgH="4170025" progId="Excel.Sheet.8">
                  <p:embed/>
                </p:oleObj>
              </mc:Choice>
              <mc:Fallback>
                <p:oleObj r:id="rId5" imgW="3871296" imgH="4170025" progId="Excel.Sheet.8">
                  <p:embed/>
                  <p:pic>
                    <p:nvPicPr>
                      <p:cNvPr id="0" name="Диаграмма 3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97463" y="1722438"/>
                        <a:ext cx="3868737" cy="416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9701" name="Рисунок 1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859338" y="2133600"/>
            <a:ext cx="3238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Рисунок 4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372225" y="5445125"/>
            <a:ext cx="3238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3" name="Рисунок 5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619250" y="1557338"/>
            <a:ext cx="3238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8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SWOT - </a:t>
            </a:r>
            <a:r>
              <a:rPr lang="ru-RU" sz="48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АНАЛИЗ</a:t>
            </a:r>
            <a:endParaRPr lang="en-US" sz="48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ru-RU" sz="14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</a:t>
            </a:r>
            <a:endParaRPr lang="en-US" sz="1400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3818" name="Group 26"/>
          <p:cNvGraphicFramePr>
            <a:graphicFrameLocks noGrp="1"/>
          </p:cNvGraphicFramePr>
          <p:nvPr/>
        </p:nvGraphicFramePr>
        <p:xfrm>
          <a:off x="1619250" y="2492375"/>
          <a:ext cx="6076950" cy="3957130"/>
        </p:xfrm>
        <a:graphic>
          <a:graphicData uri="http://schemas.openxmlformats.org/drawingml/2006/table">
            <a:tbl>
              <a:tblPr/>
              <a:tblGrid>
                <a:gridCol w="3038475"/>
                <a:gridCol w="3038475"/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Joinks"/>
                          <a:ea typeface="Calibri" pitchFamily="34" charset="0"/>
                          <a:cs typeface="Times New Roman" pitchFamily="18" charset="0"/>
                        </a:rPr>
                        <a:t>Сильные стороны</a:t>
                      </a:r>
                      <a:endParaRPr kumimoji="0" lang="ru-RU" sz="11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Joinks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Joinks"/>
                          <a:ea typeface="Calibri" pitchFamily="34" charset="0"/>
                          <a:cs typeface="Times New Roman" pitchFamily="18" charset="0"/>
                        </a:rPr>
                        <a:t>Слабые стороны </a:t>
                      </a:r>
                      <a:endParaRPr kumimoji="0" lang="ru-RU" sz="11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Joinks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46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Joinks"/>
                          <a:ea typeface="Calibri" pitchFamily="34" charset="0"/>
                          <a:cs typeface="Times New Roman" pitchFamily="18" charset="0"/>
                        </a:rPr>
                        <a:t>Педагоги с 1 категорией -80%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Joinks"/>
                          <a:ea typeface="Calibri" pitchFamily="34" charset="0"/>
                          <a:cs typeface="Times New Roman" pitchFamily="18" charset="0"/>
                        </a:rPr>
                        <a:t>Слабая материальная база ДОУ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937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Joinks"/>
                          <a:ea typeface="Calibri" pitchFamily="34" charset="0"/>
                          <a:cs typeface="Times New Roman" pitchFamily="18" charset="0"/>
                        </a:rPr>
                        <a:t>Постоянный поиск нетрадиционных технологий и методик по развитию речи у педагогов-80%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Joinks"/>
                          <a:ea typeface="Calibri" pitchFamily="34" charset="0"/>
                          <a:cs typeface="Times New Roman" pitchFamily="18" charset="0"/>
                        </a:rPr>
                        <a:t>Недостаточно развита предметная развивающая среда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1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Joinks"/>
                          <a:ea typeface="Calibri" pitchFamily="34" charset="0"/>
                          <a:cs typeface="Times New Roman" pitchFamily="18" charset="0"/>
                        </a:rPr>
                        <a:t>Сотрудничество и взаимопонимание педагога с родителями -95%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Joinks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95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Joinks"/>
                          <a:ea typeface="Calibri" pitchFamily="34" charset="0"/>
                          <a:cs typeface="Times New Roman" pitchFamily="18" charset="0"/>
                        </a:rPr>
                        <a:t>Высокая мотивация педагогов по использованию эффективных форм работы с родителями -90%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Joinks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6887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7813" y="1844675"/>
            <a:ext cx="3238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88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72225" y="5589588"/>
            <a:ext cx="3238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200" b="1" i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 ЭТАП</a:t>
            </a:r>
            <a:r>
              <a:rPr lang="ru-RU" sz="3200" i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br>
              <a:rPr lang="ru-RU" sz="3200" i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3200" b="1" i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реализации проекта</a:t>
            </a:r>
            <a:r>
              <a:rPr lang="ru-RU" sz="3200" i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endParaRPr lang="en-US" sz="3200" i="1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916113"/>
            <a:ext cx="7772400" cy="4681537"/>
          </a:xfrm>
        </p:spPr>
        <p:txBody>
          <a:bodyPr/>
          <a:lstStyle/>
          <a:p>
            <a:pPr marL="609600" indent="-609600" eaLnBrk="1" hangingPunct="1">
              <a:buFontTx/>
              <a:buNone/>
              <a:defRPr/>
            </a:pPr>
            <a:r>
              <a:rPr lang="ru-RU" sz="1400" b="1" i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Подготовительный  </a:t>
            </a:r>
            <a:r>
              <a:rPr lang="ru-RU" sz="1400" i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                        </a:t>
            </a:r>
            <a:r>
              <a:rPr lang="ru-RU" sz="1400" b="1" i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Воспитатели + родители</a:t>
            </a:r>
            <a:endParaRPr lang="ru-RU" sz="1400" b="1" i="1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609600" indent="-609600">
              <a:defRPr/>
            </a:pPr>
            <a:r>
              <a:rPr lang="ru-RU" sz="1600" b="1" i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Определение   темы, целей и задач, содержания проекта, прогнозирование результата. </a:t>
            </a:r>
          </a:p>
          <a:p>
            <a:pPr marL="609600" indent="-609600">
              <a:defRPr/>
            </a:pPr>
            <a:r>
              <a:rPr lang="ru-RU" sz="1600" b="1" i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Обсуждение с родителями проекта, выяснение возможностей, средств, необходимых для его реализации.</a:t>
            </a:r>
          </a:p>
          <a:p>
            <a:pPr marL="609600" indent="-609600">
              <a:defRPr/>
            </a:pPr>
            <a:r>
              <a:rPr lang="ru-RU" sz="1600" b="1" i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Организация предметно - развивающей среды в группе:</a:t>
            </a:r>
          </a:p>
          <a:p>
            <a:pPr marL="609600" indent="-609600" eaLnBrk="1" hangingPunct="1">
              <a:buFontTx/>
              <a:buNone/>
              <a:defRPr/>
            </a:pPr>
            <a:r>
              <a:rPr lang="ru-RU" sz="1400" b="1" i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- модульная детская мебель: кухонный гарнитур, кукольный игровой столик; игрушечная посуда; куклы, комплекты одежды для кукол,  кроватка для младенца, коляска.</a:t>
            </a:r>
          </a:p>
          <a:p>
            <a:pPr marL="609600" indent="-609600" eaLnBrk="1" hangingPunct="1">
              <a:buFontTx/>
              <a:buNone/>
              <a:defRPr/>
            </a:pPr>
            <a:endParaRPr lang="en-US" sz="1400" b="1" i="1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3425436" y="4510710"/>
            <a:ext cx="1872776" cy="2008668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6146" name="Picture 2" descr="C:\Users\Александр\Desktop\Новая папка\100IMAGE\PICT4663.JP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6882606" y="4373785"/>
            <a:ext cx="1800200" cy="2276873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6" name="Рисунок 5" descr="PICT471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198735" y="4500239"/>
            <a:ext cx="2286016" cy="17342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:\DCIM\100IMAGE\PICT4519.JPG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251520" y="188640"/>
            <a:ext cx="2627784" cy="2304257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1027" name="Picture 3" descr="H:\DCIM\100IMAGE\PICT4572.JP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6300192" y="150310"/>
            <a:ext cx="2664296" cy="2380915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1028" name="Picture 4" descr="H:\DCIM\100IMAGE\PICT4521.JPG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3346326" y="1329729"/>
            <a:ext cx="2520280" cy="2880320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1029" name="Picture 5" descr="H:\DCIM\100IMAGE\PICT4569.JPG"/>
          <p:cNvPicPr>
            <a:picLocks noChangeAspect="1" noChangeArrowheads="1"/>
          </p:cNvPicPr>
          <p:nvPr/>
        </p:nvPicPr>
        <p:blipFill>
          <a:blip r:embed="rId5" cstate="print">
            <a:extLst/>
          </a:blip>
          <a:srcRect/>
          <a:stretch>
            <a:fillRect/>
          </a:stretch>
        </p:blipFill>
        <p:spPr bwMode="auto">
          <a:xfrm>
            <a:off x="503040" y="3501008"/>
            <a:ext cx="2376264" cy="2520280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1030" name="Picture 6" descr="H:\DCIM\100IMAGE\PICT4522.JPG"/>
          <p:cNvPicPr>
            <a:picLocks noChangeAspect="1" noChangeArrowheads="1"/>
          </p:cNvPicPr>
          <p:nvPr/>
        </p:nvPicPr>
        <p:blipFill>
          <a:blip r:embed="rId6" cstate="print">
            <a:extLst/>
          </a:blip>
          <a:srcRect/>
          <a:stretch>
            <a:fillRect/>
          </a:stretch>
        </p:blipFill>
        <p:spPr bwMode="auto">
          <a:xfrm>
            <a:off x="6444208" y="3544763"/>
            <a:ext cx="2376264" cy="2492896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38918" name="Рисунок 2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00563" y="4713288"/>
            <a:ext cx="771525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9" name="Рисунок 3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427538" y="412750"/>
            <a:ext cx="112395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0" name="Рисунок 4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209675" y="2466975"/>
            <a:ext cx="9620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1" name="Рисунок 5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165975" y="2605088"/>
            <a:ext cx="93345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2060575"/>
            <a:ext cx="7772400" cy="4114800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sz="1800" b="1" i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“Учимся строить”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  <a:defRPr/>
            </a:pPr>
            <a:endParaRPr lang="ru-RU" sz="1800" b="1" i="1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marL="0" indent="0" eaLnBrk="1" hangingPunct="1">
              <a:spcBef>
                <a:spcPct val="0"/>
              </a:spcBef>
              <a:buFontTx/>
              <a:buNone/>
              <a:defRPr/>
            </a:pPr>
            <a:r>
              <a:rPr lang="ru-RU" sz="1600" b="1" i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Крупный строительный конструктор. Средний строительный конструктор.  Игрушки для обыгрывания построек (фигурки людей, животных). Машины грузовые и легковые (самосвалы, грузовики, специальный транспорт).</a:t>
            </a:r>
          </a:p>
          <a:p>
            <a:pPr marL="0" indent="0" algn="ctr" eaLnBrk="1" hangingPunct="1">
              <a:spcBef>
                <a:spcPct val="0"/>
              </a:spcBef>
              <a:buFontTx/>
              <a:buNone/>
              <a:defRPr/>
            </a:pPr>
            <a:endParaRPr lang="ru-RU" sz="1600" b="1" i="1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marL="0" indent="0" algn="ctr" eaLnBrk="1" hangingPunct="1">
              <a:buFontTx/>
              <a:buNone/>
              <a:defRPr/>
            </a:pPr>
            <a:endParaRPr lang="en-US" sz="1400" i="1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050" name="Picture 2" descr="C:\Users\Александр\Desktop\1347_0089.jpg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179512" y="3602732"/>
            <a:ext cx="2664296" cy="2523381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1026" name="Picture 2" descr="C:\Users\Александр\Desktop\Новая папка\PICT4477.JP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3320430" y="3452243"/>
            <a:ext cx="2592288" cy="2592288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2" name="Picture 2" descr="H:\DCIM\100IMAGE\PICT4553.JPG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6588224" y="3549403"/>
            <a:ext cx="2304256" cy="2495128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:\DCIM\100IMAGE\PICT4586.JPG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6084168" y="332656"/>
            <a:ext cx="2195736" cy="2448272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5122" name="Picture 2" descr="C:\Users\Александр\Desktop\Новая папка\PICT4485.JP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899592" y="171400"/>
            <a:ext cx="1872208" cy="2609528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5123" name="Picture 3" descr="C:\Users\Александр\Desktop\Новая папка\100IMAGE\PICT4657.JPG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755576" y="3645024"/>
            <a:ext cx="2411760" cy="2232248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2" name="Прямоугольник 1"/>
          <p:cNvSpPr/>
          <p:nvPr/>
        </p:nvSpPr>
        <p:spPr>
          <a:xfrm>
            <a:off x="2791619" y="1844824"/>
            <a:ext cx="3457575" cy="264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Люблю я в кубики играть –</a:t>
            </a:r>
          </a:p>
          <a:p>
            <a:pPr algn="ctr">
              <a:defRPr/>
            </a:pPr>
            <a:r>
              <a:rPr lang="ru-RU" sz="1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Они мои друзья!</a:t>
            </a:r>
          </a:p>
          <a:p>
            <a:pPr algn="ctr">
              <a:defRPr/>
            </a:pPr>
            <a:r>
              <a:rPr lang="ru-RU" sz="1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 даже если надо спать –</a:t>
            </a:r>
          </a:p>
          <a:p>
            <a:pPr algn="ctr">
              <a:defRPr/>
            </a:pPr>
            <a:r>
              <a:rPr lang="ru-RU" sz="1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Беру в постель их я!</a:t>
            </a:r>
          </a:p>
          <a:p>
            <a:pPr algn="ctr">
              <a:defRPr/>
            </a:pPr>
            <a:r>
              <a:rPr lang="ru-RU" sz="1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Из них построю я гараж,</a:t>
            </a:r>
          </a:p>
          <a:p>
            <a:pPr algn="ctr">
              <a:defRPr/>
            </a:pPr>
            <a:r>
              <a:rPr lang="ru-RU" sz="1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машина будет жить,</a:t>
            </a:r>
          </a:p>
          <a:p>
            <a:pPr algn="ctr">
              <a:defRPr/>
            </a:pPr>
            <a:r>
              <a:rPr lang="ru-RU" sz="1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Потом для речки берега,</a:t>
            </a:r>
          </a:p>
          <a:p>
            <a:pPr algn="ctr">
              <a:defRPr/>
            </a:pPr>
            <a:r>
              <a:rPr lang="ru-RU" sz="1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водичку чтобы лить!</a:t>
            </a:r>
          </a:p>
          <a:p>
            <a:pPr algn="ctr">
              <a:defRPr/>
            </a:pPr>
            <a:r>
              <a:rPr lang="ru-RU" sz="1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Для башни - тоже хорошо,</a:t>
            </a:r>
          </a:p>
          <a:p>
            <a:pPr algn="ctr">
              <a:defRPr/>
            </a:pPr>
            <a:r>
              <a:rPr lang="ru-RU" sz="1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Пусть будет высока!</a:t>
            </a:r>
          </a:p>
          <a:p>
            <a:pPr algn="ctr">
              <a:defRPr/>
            </a:pPr>
            <a:r>
              <a:rPr lang="ru-RU" sz="1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 домик сделаю с окном –</a:t>
            </a:r>
          </a:p>
          <a:p>
            <a:pPr algn="ctr">
              <a:defRPr/>
            </a:pPr>
            <a:r>
              <a:rPr lang="ru-RU" sz="1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Какая красота!</a:t>
            </a:r>
          </a:p>
        </p:txBody>
      </p:sp>
      <p:pic>
        <p:nvPicPr>
          <p:cNvPr id="5124" name="Picture 4" descr="C:\Users\Александр\Desktop\Новая папка\100IMAGE\PICT4650.JPG"/>
          <p:cNvPicPr>
            <a:picLocks noChangeAspect="1" noChangeArrowheads="1"/>
          </p:cNvPicPr>
          <p:nvPr/>
        </p:nvPicPr>
        <p:blipFill>
          <a:blip r:embed="rId5" cstate="print">
            <a:extLst/>
          </a:blip>
          <a:srcRect/>
          <a:stretch>
            <a:fillRect/>
          </a:stretch>
        </p:blipFill>
        <p:spPr bwMode="auto">
          <a:xfrm>
            <a:off x="6115211" y="3593182"/>
            <a:ext cx="2283718" cy="2278360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200" b="1" i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 ЭТАП  </a:t>
            </a:r>
            <a:br>
              <a:rPr lang="ru-RU" sz="3200" b="1" i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3200" b="1" i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реализации проекта</a:t>
            </a:r>
            <a:endParaRPr lang="en-US" sz="4800" b="1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989138"/>
            <a:ext cx="7772400" cy="4564062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r>
              <a:rPr lang="ru-RU" sz="1800" b="1" i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Накопление знаний                                         </a:t>
            </a:r>
            <a:r>
              <a:rPr lang="ru-RU" sz="1400" b="1" i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1400" b="1" i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Воспитатели + дети</a:t>
            </a:r>
          </a:p>
          <a:p>
            <a:pPr marL="0" indent="0" eaLnBrk="1" hangingPunct="1">
              <a:buFontTx/>
              <a:buNone/>
              <a:defRPr/>
            </a:pPr>
            <a:r>
              <a:rPr lang="ru-RU" sz="1400" b="1" i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Игры:</a:t>
            </a:r>
          </a:p>
          <a:p>
            <a:pPr marL="0" indent="0" eaLnBrk="1" hangingPunct="1">
              <a:buFontTx/>
              <a:buNone/>
              <a:defRPr/>
            </a:pPr>
            <a:r>
              <a:rPr lang="ru-RU" sz="1400" i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1400" b="1" i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 куклами </a:t>
            </a:r>
            <a:r>
              <a:rPr lang="ru-RU" sz="1400" b="1" i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 «Угостим куклу чаем», « Накормим обедом», «Укладываем спать», « Кукла проснулась»,»Кукла встречает гостей» </a:t>
            </a:r>
          </a:p>
          <a:p>
            <a:pPr marL="0" indent="0" eaLnBrk="1" hangingPunct="1">
              <a:buFontTx/>
              <a:buNone/>
              <a:defRPr/>
            </a:pPr>
            <a:r>
              <a:rPr lang="ru-RU" sz="1400" b="1" i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с машинами</a:t>
            </a:r>
            <a:r>
              <a:rPr lang="ru-RU" sz="1400" i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1400" b="1" i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– «Дом для машины», «Приехал Мишка на машине», «Покатаем кукол», «Ремонт машины»</a:t>
            </a:r>
          </a:p>
          <a:p>
            <a:pPr marL="0" indent="0" eaLnBrk="1" hangingPunct="1">
              <a:buFontTx/>
              <a:buNone/>
              <a:defRPr/>
            </a:pPr>
            <a:r>
              <a:rPr lang="ru-RU" sz="1400" b="1" i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r>
              <a:rPr lang="ru-RU" sz="1400" b="1" i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со</a:t>
            </a:r>
            <a:r>
              <a:rPr lang="ru-RU" sz="1400" i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1400" b="1" i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строительным материалом </a:t>
            </a:r>
            <a:r>
              <a:rPr lang="ru-RU" sz="1400" b="1" i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– «Строим мебель для игрушек», «Домики для игрушек», «Скамеечки для игрушек», «Машины»</a:t>
            </a:r>
          </a:p>
          <a:p>
            <a:pPr marL="0" indent="0" eaLnBrk="1" hangingPunct="1">
              <a:buFontTx/>
              <a:buNone/>
              <a:defRPr/>
            </a:pPr>
            <a:r>
              <a:rPr lang="ru-RU" sz="1400" b="1" i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дидактические игры</a:t>
            </a:r>
            <a:r>
              <a:rPr lang="ru-RU" sz="1400" b="1" i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– « Мишкины игрушки», «Чудесный мешочек», «Разрезное лото», «Подарки для игрушек»</a:t>
            </a:r>
          </a:p>
          <a:p>
            <a:pPr marL="0" indent="0" eaLnBrk="1" hangingPunct="1">
              <a:buFontTx/>
              <a:buNone/>
              <a:defRPr/>
            </a:pPr>
            <a:r>
              <a:rPr lang="ru-RU" sz="1400" b="1" i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игры для развития мелкой моторики </a:t>
            </a:r>
            <a:r>
              <a:rPr lang="ru-RU" sz="1400" b="1" i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– «Солнышко смеётся», сматывание шерстяной пряжи в клубки, сминание пальцами комочков из бумаги, «Золушка» («перебираем  крупу»).</a:t>
            </a:r>
          </a:p>
          <a:p>
            <a:pPr marL="0" indent="0" eaLnBrk="1" hangingPunct="1">
              <a:buFontTx/>
              <a:buNone/>
              <a:defRPr/>
            </a:pPr>
            <a:r>
              <a:rPr lang="ru-RU" sz="1400" b="1" i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Чтение :                                                                                             Рассматривание:</a:t>
            </a:r>
          </a:p>
          <a:p>
            <a:pPr marL="0" indent="0" eaLnBrk="1" hangingPunct="1">
              <a:buFontTx/>
              <a:buNone/>
              <a:defRPr/>
            </a:pPr>
            <a:r>
              <a:rPr lang="ru-RU" sz="1400" i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r>
              <a:rPr lang="ru-RU" sz="1400" b="1" i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стихов                                                                                                   иллюстраций</a:t>
            </a:r>
          </a:p>
          <a:p>
            <a:pPr marL="0" indent="0" eaLnBrk="1" hangingPunct="1">
              <a:buFontTx/>
              <a:buNone/>
              <a:defRPr/>
            </a:pPr>
            <a:r>
              <a:rPr lang="ru-RU" sz="1400" b="1" i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потешек                                                                                        предметных картинок</a:t>
            </a:r>
          </a:p>
          <a:p>
            <a:pPr marL="0" indent="0" eaLnBrk="1" hangingPunct="1">
              <a:buFontTx/>
              <a:buNone/>
              <a:defRPr/>
            </a:pPr>
            <a:endParaRPr lang="en-US" sz="1400" b="1" i="1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743200" y="333375"/>
            <a:ext cx="5791200" cy="1511300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b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Проект</a:t>
            </a:r>
            <a:br>
              <a:rPr lang="ru-RU" sz="3600" b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</a:br>
            <a:r>
              <a:rPr lang="ru-RU" sz="36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«ЛЮБИМАЯ ИГРУШКА»</a:t>
            </a:r>
            <a:endParaRPr lang="en-US" sz="360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2071688"/>
            <a:ext cx="7772400" cy="4481512"/>
          </a:xfrm>
        </p:spPr>
        <p:txBody>
          <a:bodyPr/>
          <a:lstStyle/>
          <a:p>
            <a:pPr eaLnBrk="1" hangingPunct="1">
              <a:defRPr/>
            </a:pPr>
            <a:r>
              <a:rPr lang="ru-RU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Тип проекта</a:t>
            </a:r>
            <a:r>
              <a:rPr lang="ru-RU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:</a:t>
            </a:r>
          </a:p>
          <a:p>
            <a:pPr eaLnBrk="1" hangingPunct="1">
              <a:buFontTx/>
              <a:buNone/>
              <a:defRPr/>
            </a:pPr>
            <a:r>
              <a:rPr lang="ru-RU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             долгосрочный</a:t>
            </a:r>
          </a:p>
          <a:p>
            <a:pPr eaLnBrk="1" hangingPunct="1">
              <a:defRPr/>
            </a:pPr>
            <a:r>
              <a:rPr lang="ru-RU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Сроки реализации:</a:t>
            </a:r>
          </a:p>
          <a:p>
            <a:pPr eaLnBrk="1" hangingPunct="1">
              <a:buFontTx/>
              <a:buNone/>
              <a:defRPr/>
            </a:pPr>
            <a:r>
              <a:rPr lang="ru-RU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сентябрь  2011 -  январь  2012г.г.</a:t>
            </a:r>
          </a:p>
          <a:p>
            <a:pPr eaLnBrk="1" hangingPunct="1">
              <a:defRPr/>
            </a:pPr>
            <a:r>
              <a:rPr lang="ru-RU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Разработчик проекта: </a:t>
            </a:r>
          </a:p>
          <a:p>
            <a:pPr eaLnBrk="1" hangingPunct="1">
              <a:buFontTx/>
              <a:buNone/>
              <a:defRPr/>
            </a:pPr>
            <a:r>
              <a:rPr lang="ru-RU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</a:t>
            </a:r>
            <a:r>
              <a:rPr lang="ru-RU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Еремчукова</a:t>
            </a:r>
            <a:r>
              <a:rPr lang="ru-RU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Светлана Сергеевна,</a:t>
            </a:r>
          </a:p>
          <a:p>
            <a:pPr eaLnBrk="1" hangingPunct="1">
              <a:buFontTx/>
              <a:buNone/>
              <a:defRPr/>
            </a:pPr>
            <a:r>
              <a:rPr lang="ru-RU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воспитатель младшей группы,</a:t>
            </a:r>
          </a:p>
          <a:p>
            <a:pPr eaLnBrk="1" hangingPunct="1">
              <a:buFontTx/>
              <a:buNone/>
              <a:defRPr/>
            </a:pPr>
            <a:r>
              <a:rPr lang="ru-RU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2 категория</a:t>
            </a:r>
          </a:p>
          <a:p>
            <a:pPr eaLnBrk="1" hangingPunct="1">
              <a:buFontTx/>
              <a:buNone/>
              <a:defRPr/>
            </a:pPr>
            <a:r>
              <a:rPr lang="ru-RU" i="1" dirty="0" smtClean="0"/>
              <a:t> </a:t>
            </a:r>
          </a:p>
          <a:p>
            <a:pPr eaLnBrk="1" hangingPunct="1">
              <a:defRPr/>
            </a:pPr>
            <a:endParaRPr lang="en-US" sz="1400" dirty="0" smtClean="0"/>
          </a:p>
        </p:txBody>
      </p:sp>
      <p:pic>
        <p:nvPicPr>
          <p:cNvPr id="14339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72450" y="2349500"/>
            <a:ext cx="3238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4581525"/>
            <a:ext cx="3238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4075" y="692150"/>
            <a:ext cx="3238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Александр\Desktop\100IMAGE\PICT4647.JPG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 rot="5400000">
            <a:off x="138065" y="86071"/>
            <a:ext cx="1739078" cy="1800200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3075" name="Picture 3" descr="C:\Users\Александр\Desktop\100IMAGE\PICT4646.JP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1410805" y="4590653"/>
            <a:ext cx="1645082" cy="1916546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3076" name="Picture 4" descr="C:\Users\Александр\Desktop\100IMAGE\PICT4641.JPG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2267744" y="2198521"/>
            <a:ext cx="1800200" cy="1681819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3077" name="Picture 5" descr="C:\Users\Александр\Desktop\100IMAGE\PICT4638.JPG"/>
          <p:cNvPicPr>
            <a:picLocks noChangeAspect="1" noChangeArrowheads="1"/>
          </p:cNvPicPr>
          <p:nvPr/>
        </p:nvPicPr>
        <p:blipFill>
          <a:blip r:embed="rId5" cstate="print">
            <a:extLst/>
          </a:blip>
          <a:srcRect/>
          <a:stretch>
            <a:fillRect/>
          </a:stretch>
        </p:blipFill>
        <p:spPr bwMode="auto">
          <a:xfrm>
            <a:off x="7043922" y="4365104"/>
            <a:ext cx="1791494" cy="1944216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2050" name="Picture 2" descr="C:\Users\Александр\Desktop\DCIM\100IMAGE\PICT4711.JPG"/>
          <p:cNvPicPr>
            <a:picLocks noChangeAspect="1" noChangeArrowheads="1"/>
          </p:cNvPicPr>
          <p:nvPr/>
        </p:nvPicPr>
        <p:blipFill>
          <a:blip r:embed="rId6" cstate="print">
            <a:extLst/>
          </a:blip>
          <a:srcRect/>
          <a:stretch>
            <a:fillRect/>
          </a:stretch>
        </p:blipFill>
        <p:spPr bwMode="auto">
          <a:xfrm>
            <a:off x="4982566" y="2109242"/>
            <a:ext cx="1927609" cy="1656184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2051" name="Picture 3" descr="C:\Users\Александр\Desktop\DCIM\100IMAGE\PICT4707.JPG"/>
          <p:cNvPicPr>
            <a:picLocks noChangeAspect="1" noChangeArrowheads="1"/>
          </p:cNvPicPr>
          <p:nvPr/>
        </p:nvPicPr>
        <p:blipFill>
          <a:blip r:embed="rId7" cstate="print">
            <a:extLst/>
          </a:blip>
          <a:srcRect/>
          <a:stretch>
            <a:fillRect/>
          </a:stretch>
        </p:blipFill>
        <p:spPr bwMode="auto">
          <a:xfrm>
            <a:off x="7089998" y="116631"/>
            <a:ext cx="1862658" cy="1739079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2" name="Прямоугольник 1"/>
          <p:cNvSpPr/>
          <p:nvPr/>
        </p:nvSpPr>
        <p:spPr>
          <a:xfrm>
            <a:off x="6910388" y="2198688"/>
            <a:ext cx="2141537" cy="17938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Беленький зайчик, длинные ушки</a:t>
            </a:r>
          </a:p>
          <a:p>
            <a:pPr algn="ctr">
              <a:defRPr/>
            </a:pPr>
            <a:r>
              <a:rPr lang="ru-RU" sz="1400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Будешь моей любимой игрушкой,</a:t>
            </a:r>
          </a:p>
          <a:p>
            <a:pPr algn="ctr">
              <a:defRPr/>
            </a:pPr>
            <a:r>
              <a:rPr lang="ru-RU" sz="1400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Вместе с прогулки вернемся домой,</a:t>
            </a:r>
          </a:p>
          <a:p>
            <a:pPr algn="ctr">
              <a:defRPr/>
            </a:pPr>
            <a:r>
              <a:rPr lang="ru-RU" sz="1400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Спать ты сегодня будешь со мной.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-26988" y="1925638"/>
            <a:ext cx="1935163" cy="37433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1200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Ах ты, куколка моя,</a:t>
            </a:r>
          </a:p>
          <a:p>
            <a:pPr>
              <a:defRPr/>
            </a:pPr>
            <a:r>
              <a:rPr lang="ru-RU" sz="1200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Где же мамочка твоя?</a:t>
            </a:r>
          </a:p>
          <a:p>
            <a:pPr>
              <a:defRPr/>
            </a:pPr>
            <a:r>
              <a:rPr lang="ru-RU" sz="1200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Буду я твоей подружкой,</a:t>
            </a:r>
          </a:p>
          <a:p>
            <a:pPr>
              <a:defRPr/>
            </a:pPr>
            <a:r>
              <a:rPr lang="ru-RU" sz="1200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Поиграем с погремушкой.</a:t>
            </a:r>
          </a:p>
          <a:p>
            <a:pPr>
              <a:defRPr/>
            </a:pPr>
            <a:endParaRPr lang="ru-RU" sz="1200" b="1" i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r>
              <a:rPr lang="ru-RU" sz="1200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Положу тебя я спать</a:t>
            </a:r>
          </a:p>
          <a:p>
            <a:pPr>
              <a:defRPr/>
            </a:pPr>
            <a:r>
              <a:rPr lang="ru-RU" sz="1200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На удобную кровать,</a:t>
            </a:r>
          </a:p>
          <a:p>
            <a:pPr>
              <a:defRPr/>
            </a:pPr>
            <a:r>
              <a:rPr lang="ru-RU" sz="1200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Буду песни тебе петь,</a:t>
            </a:r>
          </a:p>
          <a:p>
            <a:pPr>
              <a:defRPr/>
            </a:pPr>
            <a:r>
              <a:rPr lang="ru-RU" sz="1200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Буду я тебя жалеть.</a:t>
            </a:r>
          </a:p>
          <a:p>
            <a:pPr>
              <a:defRPr/>
            </a:pPr>
            <a:endParaRPr lang="ru-RU" sz="1200" b="1" i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r>
              <a:rPr lang="ru-RU" sz="1200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Покормлю тебя я ложкой,</a:t>
            </a:r>
          </a:p>
          <a:p>
            <a:pPr>
              <a:defRPr/>
            </a:pPr>
            <a:r>
              <a:rPr lang="ru-RU" sz="1200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Кашки дам тебе немножко,</a:t>
            </a:r>
          </a:p>
          <a:p>
            <a:pPr>
              <a:defRPr/>
            </a:pPr>
            <a:r>
              <a:rPr lang="ru-RU" sz="1200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Обниму тебя скорей,</a:t>
            </a:r>
          </a:p>
          <a:p>
            <a:pPr>
              <a:defRPr/>
            </a:pPr>
            <a:r>
              <a:rPr lang="ru-RU" sz="1200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Буду мамочкой твоей</a:t>
            </a:r>
            <a:r>
              <a:rPr lang="ru-RU" sz="1200" b="1"/>
              <a:t>!</a:t>
            </a:r>
          </a:p>
        </p:txBody>
      </p:sp>
      <p:pic>
        <p:nvPicPr>
          <p:cNvPr id="43017" name="Рисунок 7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146425" y="4868863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8" name="Рисунок 8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724525" y="4789488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9" name="Рисунок 9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997325" y="333375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333375"/>
            <a:ext cx="7772400" cy="6219825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FontTx/>
              <a:buNone/>
              <a:defRPr/>
            </a:pPr>
            <a:endParaRPr lang="ru-RU" sz="1600" b="1" i="1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indent="0" eaLnBrk="1" hangingPunct="1">
              <a:spcBef>
                <a:spcPct val="0"/>
              </a:spcBef>
              <a:buFontTx/>
              <a:buNone/>
              <a:defRPr/>
            </a:pPr>
            <a:r>
              <a:rPr lang="ru-RU" sz="1600" b="1" i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                                                                Воспитатели + родители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  <a:defRPr/>
            </a:pPr>
            <a:endParaRPr lang="ru-RU" sz="1600" b="1" i="1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indent="0" eaLnBrk="1" hangingPunct="1">
              <a:spcBef>
                <a:spcPct val="0"/>
              </a:spcBef>
              <a:buFontTx/>
              <a:buNone/>
              <a:defRPr/>
            </a:pPr>
            <a:r>
              <a:rPr lang="ru-RU" sz="1600" b="1" i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Подготовка: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  <a:defRPr/>
            </a:pPr>
            <a:r>
              <a:rPr lang="ru-RU" sz="1600" b="1" i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информационного блока для родителей: 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  <a:defRPr/>
            </a:pPr>
            <a:endParaRPr lang="ru-RU" sz="1600" b="1" i="1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indent="0" eaLnBrk="1" hangingPunct="1">
              <a:defRPr/>
            </a:pPr>
            <a:r>
              <a:rPr lang="ru-RU" sz="1600" b="1" i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Особенности  развития  эмоциональной  сферы</a:t>
            </a:r>
          </a:p>
          <a:p>
            <a:pPr marL="0" indent="0" eaLnBrk="1" hangingPunct="1">
              <a:defRPr/>
            </a:pPr>
            <a:r>
              <a:rPr lang="ru-RU" sz="1600" b="1" i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Особенности  предметно - отобразительной  игры</a:t>
            </a:r>
          </a:p>
          <a:p>
            <a:pPr marL="0" indent="0" eaLnBrk="1" hangingPunct="1">
              <a:defRPr/>
            </a:pPr>
            <a:r>
              <a:rPr lang="ru-RU" sz="1600" b="1" i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История возникновения игрушки</a:t>
            </a:r>
          </a:p>
          <a:p>
            <a:pPr marL="0" indent="0" eaLnBrk="1" hangingPunct="1">
              <a:defRPr/>
            </a:pPr>
            <a:r>
              <a:rPr lang="ru-RU" sz="1600" b="1" i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Игрушка как часть народной традиции</a:t>
            </a:r>
          </a:p>
          <a:p>
            <a:pPr marL="0" indent="0" eaLnBrk="1" hangingPunct="1">
              <a:defRPr/>
            </a:pPr>
            <a:r>
              <a:rPr lang="ru-RU" sz="1600" b="1" i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Об истории кукол </a:t>
            </a:r>
          </a:p>
          <a:p>
            <a:pPr marL="0" indent="0" eaLnBrk="1" hangingPunct="1">
              <a:buFontTx/>
              <a:buNone/>
              <a:defRPr/>
            </a:pPr>
            <a:endParaRPr lang="en-US" sz="1600" b="1" smtClean="0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400502">
            <a:off x="319088" y="3405188"/>
            <a:ext cx="1450975" cy="248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86700">
            <a:off x="1787525" y="3384550"/>
            <a:ext cx="1441450" cy="237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6" name="Picture 2" descr="C:\Users\Александр\Desktop\2-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842839">
            <a:off x="4508500" y="3367088"/>
            <a:ext cx="1223963" cy="259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7" name="Picture 3" descr="C:\Users\Александр\Desktop\2-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19775" y="3244850"/>
            <a:ext cx="1225550" cy="259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8" name="Picture 4" descr="C:\Users\Александр\Desktop\2-3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639777">
            <a:off x="7104063" y="3351213"/>
            <a:ext cx="1385887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200" b="1" i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 ЭТАП  </a:t>
            </a:r>
            <a:br>
              <a:rPr lang="ru-RU" sz="3200" b="1" i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3200" b="1" i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реализации проекта</a:t>
            </a:r>
            <a:endParaRPr lang="en-US" sz="4800" b="1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700213"/>
            <a:ext cx="8399462" cy="4624387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ru-RU" sz="1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1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Практический</a:t>
            </a:r>
          </a:p>
          <a:p>
            <a:pPr marL="0" indent="0" eaLnBrk="1" hangingPunct="1">
              <a:buFontTx/>
              <a:buNone/>
              <a:defRPr/>
            </a:pPr>
            <a:r>
              <a:rPr lang="ru-RU" sz="1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 Подготовка родителями информации о народной игрушке «Тряпичные куклы»</a:t>
            </a:r>
          </a:p>
          <a:p>
            <a:pPr marL="0" indent="0" eaLnBrk="1" hangingPunct="1">
              <a:buFontTx/>
              <a:buNone/>
              <a:defRPr/>
            </a:pPr>
            <a:r>
              <a:rPr lang="ru-RU" sz="1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 Изготовление игрушек «своими руками»</a:t>
            </a:r>
            <a:endParaRPr lang="ru-RU" sz="1400" i="1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indent="0" eaLnBrk="1" hangingPunct="1">
              <a:buNone/>
              <a:defRPr/>
            </a:pPr>
            <a:r>
              <a:rPr lang="ru-RU" sz="1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 Организация мини музея «Игрушки – забавы» в группе</a:t>
            </a:r>
          </a:p>
          <a:p>
            <a:pPr marL="0" indent="0" algn="ctr" eaLnBrk="1" hangingPunct="1">
              <a:buFontTx/>
              <a:buNone/>
              <a:defRPr/>
            </a:pPr>
            <a:endParaRPr lang="ru-RU" sz="1400" b="1" i="1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indent="0" algn="ctr" eaLnBrk="1" hangingPunct="1">
              <a:buFontTx/>
              <a:buNone/>
              <a:defRPr/>
            </a:pPr>
            <a:endParaRPr lang="en-US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6469037" y="3455988"/>
            <a:ext cx="2350343" cy="282319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539552" y="3502307"/>
            <a:ext cx="1997968" cy="267657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4834" y="3615192"/>
            <a:ext cx="2853175" cy="24508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Александр\Desktop\Новая папка\фото\PICT4617.JPG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539552" y="620688"/>
            <a:ext cx="2037159" cy="1944216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7171" name="Picture 3" descr="C:\Users\Александр\Desktop\Новая папка\фото\PICT4630.JP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6372200" y="332656"/>
            <a:ext cx="2304256" cy="2016224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7172" name="Picture 4" descr="C:\Users\Александр\Desktop\Новая папка\фото\PICT4635.JPG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611560" y="4008090"/>
            <a:ext cx="2095513" cy="2160240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7173" name="Picture 5" descr="C:\Users\Александр\Desktop\Новая папка\фото\PICT4626.JPG"/>
          <p:cNvPicPr>
            <a:picLocks noChangeAspect="1" noChangeArrowheads="1"/>
          </p:cNvPicPr>
          <p:nvPr/>
        </p:nvPicPr>
        <p:blipFill>
          <a:blip r:embed="rId5" cstate="print">
            <a:extLst/>
          </a:blip>
          <a:srcRect/>
          <a:stretch>
            <a:fillRect/>
          </a:stretch>
        </p:blipFill>
        <p:spPr bwMode="auto">
          <a:xfrm>
            <a:off x="3433589" y="2558058"/>
            <a:ext cx="2376264" cy="2160240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7174" name="Picture 6" descr="C:\Users\Александр\Desktop\Новая папка\фото\PICT4611.JPG"/>
          <p:cNvPicPr>
            <a:picLocks noChangeAspect="1" noChangeArrowheads="1"/>
          </p:cNvPicPr>
          <p:nvPr/>
        </p:nvPicPr>
        <p:blipFill>
          <a:blip r:embed="rId6" cstate="print">
            <a:extLst/>
          </a:blip>
          <a:srcRect/>
          <a:stretch>
            <a:fillRect/>
          </a:stretch>
        </p:blipFill>
        <p:spPr bwMode="auto">
          <a:xfrm>
            <a:off x="6876256" y="3645024"/>
            <a:ext cx="2016224" cy="2368005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47110" name="Рисунок 1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484438" y="720725"/>
            <a:ext cx="4011612" cy="87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514066"/>
            <a:ext cx="2376264" cy="20163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4395442"/>
            <a:ext cx="2633301" cy="1994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3140968"/>
            <a:ext cx="2857500" cy="16630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692696"/>
            <a:ext cx="6648739" cy="14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772517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43893"/>
            <a:ext cx="2163763" cy="180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16632"/>
            <a:ext cx="5468937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6450" y="1916832"/>
            <a:ext cx="2451100" cy="198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7432" y="543893"/>
            <a:ext cx="2322513" cy="2011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365104"/>
            <a:ext cx="2017713" cy="196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7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9995" y="4365104"/>
            <a:ext cx="2139950" cy="2157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8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6450" y="4629523"/>
            <a:ext cx="2663825" cy="1890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4999717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:\DCIM\100IMAGE\PICT4526.JPG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328514" y="3553755"/>
            <a:ext cx="2952328" cy="2539541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4" name="Picture 2" descr="H:\DCIM\100IMAGE\PICT4539.JP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3131840" y="404664"/>
            <a:ext cx="2520280" cy="2736304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5" name="Picture 3" descr="H:\DCIM\100IMAGE\PICT4532.JPG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5580112" y="3501008"/>
            <a:ext cx="3024336" cy="2592288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2" name="Прямоугольник 1"/>
          <p:cNvSpPr/>
          <p:nvPr/>
        </p:nvSpPr>
        <p:spPr>
          <a:xfrm>
            <a:off x="0" y="1196975"/>
            <a:ext cx="3132138" cy="1076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Сияя гладкой пленкой,</a:t>
            </a:r>
          </a:p>
          <a:p>
            <a:pPr algn="ctr">
              <a:defRPr/>
            </a:pPr>
            <a:r>
              <a:rPr lang="ru-RU" sz="16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Растягиваясь вширь,</a:t>
            </a:r>
          </a:p>
          <a:p>
            <a:pPr algn="ctr">
              <a:defRPr/>
            </a:pPr>
            <a:r>
              <a:rPr lang="ru-RU" sz="16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Выходит нежный, тонкий,</a:t>
            </a:r>
          </a:p>
          <a:p>
            <a:pPr algn="ctr">
              <a:defRPr/>
            </a:pPr>
            <a:r>
              <a:rPr lang="ru-RU" sz="16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Раскрашенный пузырь.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372225" y="704850"/>
            <a:ext cx="2700338" cy="10763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16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Горит, как хвост павлиний.</a:t>
            </a:r>
          </a:p>
          <a:p>
            <a:pPr>
              <a:defRPr/>
            </a:pPr>
            <a:r>
              <a:rPr lang="ru-RU" sz="16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Каких цветов в нем нет!</a:t>
            </a:r>
          </a:p>
          <a:p>
            <a:pPr>
              <a:defRPr/>
            </a:pPr>
            <a:r>
              <a:rPr lang="ru-RU" sz="16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Лиловый, красный, синий,</a:t>
            </a:r>
          </a:p>
          <a:p>
            <a:pPr>
              <a:defRPr/>
            </a:pPr>
            <a:r>
              <a:rPr lang="ru-RU" sz="16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Зеленый, желтый цвет.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128963" y="3668713"/>
            <a:ext cx="2736850" cy="23082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Взлетает шар надутый,</a:t>
            </a:r>
          </a:p>
          <a:p>
            <a:pPr algn="ctr">
              <a:defRPr/>
            </a:pPr>
            <a:r>
              <a:rPr lang="ru-RU" sz="16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Прозрачнее стекла.</a:t>
            </a:r>
          </a:p>
          <a:p>
            <a:pPr algn="ctr">
              <a:defRPr/>
            </a:pPr>
            <a:r>
              <a:rPr lang="ru-RU" sz="16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Внутри его как будто</a:t>
            </a:r>
          </a:p>
          <a:p>
            <a:pPr algn="ctr">
              <a:defRPr/>
            </a:pPr>
            <a:r>
              <a:rPr lang="ru-RU" sz="16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Сверкают зеркала.</a:t>
            </a:r>
          </a:p>
          <a:p>
            <a:pPr algn="ctr">
              <a:defRPr/>
            </a:pPr>
            <a:endParaRPr lang="ru-RU" sz="16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  <a:p>
            <a:pPr algn="ctr">
              <a:defRPr/>
            </a:pPr>
            <a:r>
              <a:rPr lang="ru-RU" sz="16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Огнями на просторе</a:t>
            </a:r>
          </a:p>
          <a:p>
            <a:pPr algn="ctr">
              <a:defRPr/>
            </a:pPr>
            <a:r>
              <a:rPr lang="ru-RU" sz="16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Играет легкий шар.</a:t>
            </a:r>
          </a:p>
          <a:p>
            <a:pPr algn="ctr">
              <a:defRPr/>
            </a:pPr>
            <a:r>
              <a:rPr lang="ru-RU" sz="16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То в нем синеет море,</a:t>
            </a:r>
          </a:p>
          <a:p>
            <a:pPr algn="ctr">
              <a:defRPr/>
            </a:pPr>
            <a:r>
              <a:rPr lang="ru-RU" sz="16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То в нем горит пожар.</a:t>
            </a:r>
          </a:p>
        </p:txBody>
      </p:sp>
      <p:pic>
        <p:nvPicPr>
          <p:cNvPr id="49159" name="Рисунок 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24525" y="393700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60" name="Рисунок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28738" y="2133600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15913"/>
            <a:ext cx="2316163" cy="1944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66700"/>
            <a:ext cx="2378075" cy="199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2320925"/>
            <a:ext cx="2303636" cy="187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859" y="4680917"/>
            <a:ext cx="2116137" cy="1957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75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843" y="4616003"/>
            <a:ext cx="2047875" cy="190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75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927773"/>
            <a:ext cx="3676650" cy="146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75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7" y="476672"/>
            <a:ext cx="3743325" cy="1049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9082785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Ожидаемый результаты </a:t>
            </a:r>
            <a:endParaRPr lang="en-US" sz="28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3875" y="1831354"/>
            <a:ext cx="7772400" cy="4728195"/>
          </a:xfrm>
        </p:spPr>
        <p:txBody>
          <a:bodyPr/>
          <a:lstStyle/>
          <a:p>
            <a:pPr marL="0" indent="0" algn="ctr" eaLnBrk="1" hangingPunct="1">
              <a:buNone/>
              <a:defRPr/>
            </a:pPr>
            <a:r>
              <a:rPr lang="ru-RU" sz="1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Для детей</a:t>
            </a:r>
          </a:p>
          <a:p>
            <a:pPr marL="0" indent="0" eaLnBrk="1" hangingPunct="1">
              <a:buNone/>
              <a:defRPr/>
            </a:pPr>
            <a:r>
              <a:rPr lang="ru-RU" sz="16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 </a:t>
            </a:r>
            <a:r>
              <a:rPr lang="ru-RU" sz="14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Проявление интереса к экспериментированию с различными игрушками</a:t>
            </a:r>
          </a:p>
          <a:p>
            <a:pPr marL="0" indent="0" eaLnBrk="1" hangingPunct="1">
              <a:buNone/>
              <a:defRPr/>
            </a:pPr>
            <a:r>
              <a:rPr lang="ru-RU" sz="14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 Овладение знаниями о свойствах, качествах и функциональном назначении игрушек</a:t>
            </a:r>
          </a:p>
          <a:p>
            <a:pPr marL="0" indent="0" eaLnBrk="1" hangingPunct="1">
              <a:buNone/>
              <a:defRPr/>
            </a:pPr>
            <a:r>
              <a:rPr lang="ru-RU" sz="14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 Проявление  доброты, заботы бережного отношение к игрушкам</a:t>
            </a:r>
          </a:p>
          <a:p>
            <a:pPr marL="0" indent="0" eaLnBrk="1" hangingPunct="1">
              <a:buNone/>
              <a:defRPr/>
            </a:pPr>
            <a:r>
              <a:rPr lang="ru-RU" sz="14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 Возрастание речевой активности детей в разных видах деятельности</a:t>
            </a:r>
            <a:endParaRPr lang="ru-RU" sz="1400" i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indent="0" eaLnBrk="1" hangingPunct="1">
              <a:buNone/>
              <a:defRPr/>
            </a:pPr>
            <a:r>
              <a:rPr lang="ru-RU" sz="1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                                                Для родителей</a:t>
            </a:r>
          </a:p>
          <a:p>
            <a:pPr marL="0" indent="0" eaLnBrk="1" hangingPunct="1">
              <a:buNone/>
              <a:defRPr/>
            </a:pPr>
            <a:r>
              <a:rPr lang="ru-RU" sz="16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- </a:t>
            </a:r>
            <a:r>
              <a:rPr lang="ru-RU" sz="1400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Обогащение родительского опыта приемами взаимодействия и сотрудничества с ребенком в семье</a:t>
            </a:r>
          </a:p>
          <a:p>
            <a:pPr marL="0" indent="0" eaLnBrk="1" hangingPunct="1">
              <a:buNone/>
              <a:defRPr/>
            </a:pPr>
            <a:r>
              <a:rPr lang="ru-RU" sz="14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 Повышение </a:t>
            </a:r>
            <a:r>
              <a:rPr lang="ru-RU" sz="1400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компетентности родителей при выборе игрушки</a:t>
            </a:r>
          </a:p>
          <a:p>
            <a:pPr marL="0" indent="0" algn="ctr" eaLnBrk="1" hangingPunct="1">
              <a:buNone/>
              <a:defRPr/>
            </a:pPr>
            <a:r>
              <a:rPr lang="ru-RU" sz="1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Для педагогов</a:t>
            </a:r>
          </a:p>
          <a:p>
            <a:pPr marL="0" indent="0" eaLnBrk="1" hangingPunct="1">
              <a:buNone/>
              <a:defRPr/>
            </a:pPr>
            <a:r>
              <a:rPr lang="ru-RU" sz="12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 </a:t>
            </a:r>
            <a:r>
              <a:rPr lang="ru-RU" sz="14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Повышение </a:t>
            </a:r>
            <a:r>
              <a:rPr lang="ru-RU" sz="1400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уровня самообразования педагогов (воспитателей, специалистов)</a:t>
            </a:r>
          </a:p>
          <a:p>
            <a:pPr marL="0" indent="0" eaLnBrk="1" hangingPunct="1">
              <a:buNone/>
              <a:defRPr/>
            </a:pPr>
            <a:r>
              <a:rPr lang="ru-RU" sz="14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 Создание </a:t>
            </a:r>
            <a:r>
              <a:rPr lang="ru-RU" sz="1400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системы работы с детьми с использованием новых технологий</a:t>
            </a:r>
          </a:p>
          <a:p>
            <a:pPr eaLnBrk="1" hangingPunct="1">
              <a:buFontTx/>
              <a:buChar char="-"/>
              <a:defRPr/>
            </a:pPr>
            <a:r>
              <a:rPr lang="ru-RU" sz="14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Развитие </a:t>
            </a:r>
            <a:r>
              <a:rPr lang="ru-RU" sz="1400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педагогического сотрудничества с семьями </a:t>
            </a:r>
            <a:r>
              <a:rPr lang="ru-RU" sz="14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воспитанников</a:t>
            </a:r>
          </a:p>
          <a:p>
            <a:pPr eaLnBrk="1" hangingPunct="1">
              <a:buFontTx/>
              <a:buChar char="-"/>
              <a:defRPr/>
            </a:pPr>
            <a:endParaRPr lang="ru-RU" sz="1200" i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indent="0" algn="ctr" eaLnBrk="1" hangingPunct="1">
              <a:buNone/>
              <a:defRPr/>
            </a:pPr>
            <a:r>
              <a:rPr lang="ru-RU" sz="1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Для ДОУ</a:t>
            </a:r>
          </a:p>
          <a:p>
            <a:pPr marL="0" indent="0" eaLnBrk="1" hangingPunct="1">
              <a:buNone/>
              <a:defRPr/>
            </a:pPr>
            <a:r>
              <a:rPr lang="ru-RU" sz="14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 Повышения </a:t>
            </a:r>
            <a:r>
              <a:rPr lang="ru-RU" sz="1400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имиджа ДОУ в глазах родителей</a:t>
            </a:r>
          </a:p>
          <a:p>
            <a:pPr marL="0" indent="0" eaLnBrk="1" hangingPunct="1">
              <a:buNone/>
              <a:defRPr/>
            </a:pPr>
            <a:r>
              <a:rPr lang="ru-RU" sz="14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 Повышения </a:t>
            </a:r>
            <a:r>
              <a:rPr lang="ru-RU" sz="1400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имиджа ДОУ в городе</a:t>
            </a:r>
          </a:p>
          <a:p>
            <a:pPr marL="0" indent="0" eaLnBrk="1" hangingPunct="1">
              <a:buNone/>
              <a:defRPr/>
            </a:pPr>
            <a:endParaRPr lang="ru-RU" sz="1200" i="1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indent="0" eaLnBrk="1" hangingPunct="1">
              <a:buNone/>
              <a:defRPr/>
            </a:pPr>
            <a:endParaRPr lang="en-US" sz="1200" i="1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51203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5696" y="404664"/>
            <a:ext cx="3238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4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06333" y="6254750"/>
            <a:ext cx="3238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5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44408" y="541189"/>
            <a:ext cx="3238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800" b="1" kern="1200" dirty="0" smtClean="0">
                <a:solidFill>
                  <a:srgbClr val="C00000"/>
                </a:solidFill>
                <a:latin typeface="Comic Sans MS" pitchFamily="66" charset="0"/>
                <a:ea typeface="+mn-ea"/>
                <a:cs typeface="+mn-cs"/>
              </a:rPr>
              <a:t>Сравнительная диаграмма игровых умений </a:t>
            </a:r>
            <a:endParaRPr lang="ru-RU" sz="2800" b="1" kern="1200" dirty="0">
              <a:solidFill>
                <a:srgbClr val="C00000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pic>
        <p:nvPicPr>
          <p:cNvPr id="57348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3688" y="404664"/>
            <a:ext cx="3238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9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08304" y="4509120"/>
            <a:ext cx="3238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0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4509120"/>
            <a:ext cx="3238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3755595466"/>
              </p:ext>
            </p:extLst>
          </p:nvPr>
        </p:nvGraphicFramePr>
        <p:xfrm>
          <a:off x="107504" y="1340768"/>
          <a:ext cx="2808312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4271606531"/>
              </p:ext>
            </p:extLst>
          </p:nvPr>
        </p:nvGraphicFramePr>
        <p:xfrm>
          <a:off x="3059832" y="2708920"/>
          <a:ext cx="2736304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659963275"/>
              </p:ext>
            </p:extLst>
          </p:nvPr>
        </p:nvGraphicFramePr>
        <p:xfrm>
          <a:off x="6228184" y="1412776"/>
          <a:ext cx="2759968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700338" y="404813"/>
            <a:ext cx="57912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b="1" i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Нормативная база</a:t>
            </a:r>
            <a:br>
              <a:rPr lang="ru-RU" sz="2800" b="1" i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2800" b="1" i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для разработки проекта</a:t>
            </a:r>
            <a:endParaRPr lang="en-US" sz="2800" b="1" i="1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2143125"/>
            <a:ext cx="7772400" cy="4410075"/>
          </a:xfrm>
        </p:spPr>
        <p:txBody>
          <a:bodyPr/>
          <a:lstStyle/>
          <a:p>
            <a:pPr eaLnBrk="1" hangingPunct="1">
              <a:defRPr/>
            </a:pPr>
            <a:r>
              <a:rPr lang="ru-RU" sz="1800" b="1" i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Конвенция о правах ребенка</a:t>
            </a:r>
          </a:p>
          <a:p>
            <a:pPr eaLnBrk="1" hangingPunct="1">
              <a:defRPr/>
            </a:pPr>
            <a:endParaRPr lang="ru-RU" sz="1800" b="1" i="1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defRPr/>
            </a:pPr>
            <a:r>
              <a:rPr lang="ru-RU" sz="1800" b="1" i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Закон Российской Федерации «Об образовании»</a:t>
            </a:r>
          </a:p>
          <a:p>
            <a:pPr eaLnBrk="1" hangingPunct="1">
              <a:defRPr/>
            </a:pPr>
            <a:endParaRPr lang="ru-RU" sz="1800" b="1" i="1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defRPr/>
            </a:pPr>
            <a:r>
              <a:rPr lang="ru-RU" sz="1800" b="1" i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Типовое положение о дошкольном образовательном учреждении от 12 сентября 2008 г. №666</a:t>
            </a:r>
          </a:p>
          <a:p>
            <a:pPr eaLnBrk="1" hangingPunct="1">
              <a:defRPr/>
            </a:pPr>
            <a:endParaRPr lang="ru-RU" sz="1800" b="1" i="1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defRPr/>
            </a:pPr>
            <a:r>
              <a:rPr lang="ru-RU" sz="1800" b="1" i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Концепция модернизации российского образования на период до 2011 года, одобренная распоряжением Правительства Российской Федерации от 29.12.2001г.№1756-п</a:t>
            </a:r>
          </a:p>
          <a:p>
            <a:pPr eaLnBrk="1" hangingPunct="1">
              <a:buFontTx/>
              <a:buNone/>
              <a:defRPr/>
            </a:pPr>
            <a:endParaRPr lang="ru-RU" sz="1800" b="1" i="1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defRPr/>
            </a:pPr>
            <a:r>
              <a:rPr lang="ru-RU" sz="1800" b="1" i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Закон РФ «Об основных гарантиях прав ребенка»</a:t>
            </a:r>
          </a:p>
          <a:p>
            <a:pPr eaLnBrk="1" hangingPunct="1">
              <a:buFontTx/>
              <a:buNone/>
              <a:defRPr/>
            </a:pPr>
            <a:endParaRPr lang="ru-RU" sz="1800" b="1" i="1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defRPr/>
            </a:pPr>
            <a:r>
              <a:rPr lang="ru-RU" sz="1800" b="1" i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СанПиН 2.4.1.2660-10</a:t>
            </a:r>
            <a:endParaRPr lang="en-US" sz="1800" b="1" i="1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5363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85113" y="4941888"/>
            <a:ext cx="3238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39975" y="1700213"/>
            <a:ext cx="3238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61263" y="1957388"/>
            <a:ext cx="3238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69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9613" y="1989138"/>
            <a:ext cx="5688012" cy="216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2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32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4213" y="1628775"/>
            <a:ext cx="7772400" cy="5013325"/>
          </a:xfrm>
        </p:spPr>
        <p:txBody>
          <a:bodyPr/>
          <a:lstStyle/>
          <a:p>
            <a:pPr algn="ctr" eaLnBrk="1" hangingPunct="1">
              <a:defRPr/>
            </a:pPr>
            <a:endParaRPr lang="ru-RU" sz="1400" i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 eaLnBrk="1" hangingPunct="1">
              <a:buFontTx/>
              <a:buNone/>
              <a:defRPr/>
            </a:pPr>
            <a:endParaRPr lang="ru-RU" sz="1400" i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marL="0" indent="0" eaLnBrk="1" hangingPunct="1">
              <a:buFontTx/>
              <a:buNone/>
              <a:defRPr/>
            </a:pPr>
            <a:endParaRPr lang="en-US" sz="1400" dirty="0"/>
          </a:p>
        </p:txBody>
      </p:sp>
      <p:pic>
        <p:nvPicPr>
          <p:cNvPr id="1843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32138" y="404813"/>
            <a:ext cx="4902200" cy="134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1116013" y="2565400"/>
            <a:ext cx="7127875" cy="17399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20000"/>
              </a:spcBef>
              <a:buFontTx/>
              <a:buBlip>
                <a:blip r:embed="rId3"/>
              </a:buBlip>
              <a:defRPr/>
            </a:pPr>
            <a:r>
              <a:rPr lang="ru-RU" sz="1800" b="1" i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Joinks"/>
              </a:rPr>
              <a:t> Теоретически и экспериментально обосновать     педагогические условия, обеспечивающие в своей  совокупности успешность развития эмоциональной отзывчивости у детей младшего дошкольного  возраста в процессе формирования познавательной активности к игрушкам</a:t>
            </a:r>
            <a:endParaRPr lang="en-US" sz="1800" b="1" i="1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Joinks"/>
            </a:endParaRPr>
          </a:p>
        </p:txBody>
      </p:sp>
      <p:pic>
        <p:nvPicPr>
          <p:cNvPr id="18437" name="Рисунок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47813" y="2060575"/>
            <a:ext cx="3238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Рисунок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35825" y="2212975"/>
            <a:ext cx="3238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Рисунок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7400" y="5157788"/>
            <a:ext cx="3238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1916113"/>
            <a:ext cx="7772400" cy="4176712"/>
          </a:xfrm>
        </p:spPr>
        <p:txBody>
          <a:bodyPr/>
          <a:lstStyle/>
          <a:p>
            <a:pPr algn="ctr" eaLnBrk="1" hangingPunct="1">
              <a:defRPr/>
            </a:pPr>
            <a:endParaRPr lang="ru-RU" sz="1400" i="1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eaLnBrk="1" hangingPunct="1">
              <a:defRPr/>
            </a:pPr>
            <a:endParaRPr lang="ru-RU" sz="1400" i="1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eaLnBrk="1" hangingPunct="1">
              <a:defRPr/>
            </a:pPr>
            <a:endParaRPr lang="ru-RU" sz="1800" i="1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defRPr/>
            </a:pPr>
            <a:r>
              <a:rPr lang="ru-RU" sz="1800" b="1" i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Развитие эмоциональной отзывчивости у детей третьего года жизни в процессе формирования познавательной активности к игрушкам будет успешным в  результате создания и реализации  проекта «Любимая игрушка» </a:t>
            </a:r>
            <a:endParaRPr lang="en-US" sz="1800" b="1" i="1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eaLnBrk="1" hangingPunct="1">
              <a:defRPr/>
            </a:pPr>
            <a:endParaRPr lang="en-US" sz="1800" b="1" i="1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eaLnBrk="1" hangingPunct="1">
              <a:buFontTx/>
              <a:buNone/>
              <a:defRPr/>
            </a:pPr>
            <a:endParaRPr lang="en-US" sz="1800" b="1" i="1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eaLnBrk="1" hangingPunct="1">
              <a:defRPr/>
            </a:pPr>
            <a:endParaRPr lang="en-US" sz="1800" b="1" i="1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284663" y="692150"/>
            <a:ext cx="2700337" cy="7016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Joinks"/>
              </a:rPr>
              <a:t>Гипотеза</a:t>
            </a:r>
            <a:endParaRPr lang="ru-RU" b="1">
              <a:solidFill>
                <a:srgbClr val="000000"/>
              </a:solidFill>
            </a:endParaRPr>
          </a:p>
        </p:txBody>
      </p:sp>
      <p:pic>
        <p:nvPicPr>
          <p:cNvPr id="21507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8175" y="1989138"/>
            <a:ext cx="3238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46563" y="4797425"/>
            <a:ext cx="3238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12088" y="2274888"/>
            <a:ext cx="3238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2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32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628775"/>
            <a:ext cx="7772400" cy="5013325"/>
          </a:xfrm>
        </p:spPr>
        <p:txBody>
          <a:bodyPr/>
          <a:lstStyle/>
          <a:p>
            <a:pPr algn="ctr" eaLnBrk="1" hangingPunct="1">
              <a:defRPr/>
            </a:pPr>
            <a:endParaRPr lang="ru-RU" sz="1400" i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 eaLnBrk="1" hangingPunct="1">
              <a:buFontTx/>
              <a:buNone/>
              <a:defRPr/>
            </a:pPr>
            <a:endParaRPr lang="ru-RU" sz="1400" i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marL="0" indent="0" eaLnBrk="1" hangingPunct="1">
              <a:buFontTx/>
              <a:buNone/>
              <a:defRPr/>
            </a:pPr>
            <a:endParaRPr lang="en-US" sz="14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4500563" y="620713"/>
            <a:ext cx="2251075" cy="8302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800" i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  <a:ea typeface="+mj-ea"/>
                <a:cs typeface="+mj-cs"/>
              </a:rPr>
              <a:t>Задачи</a:t>
            </a:r>
            <a:endParaRPr lang="ru-RU" dirty="0"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42988" y="2420938"/>
            <a:ext cx="7416800" cy="29876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FontTx/>
              <a:buBlip>
                <a:blip r:embed="rId2"/>
              </a:buBlip>
              <a:defRPr/>
            </a:pPr>
            <a:endParaRPr lang="ru-RU" sz="1400" b="1" i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Joinks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ru-RU" sz="1400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Joinks"/>
              </a:rPr>
              <a:t>Для детей :</a:t>
            </a:r>
            <a:r>
              <a:rPr lang="ru-RU" sz="1400" b="1" i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Joinks"/>
              </a:rPr>
              <a:t> </a:t>
            </a:r>
          </a:p>
          <a:p>
            <a:pPr marL="342900" indent="-342900">
              <a:spcBef>
                <a:spcPct val="20000"/>
              </a:spcBef>
              <a:buFontTx/>
              <a:buBlip>
                <a:blip r:embed="rId2"/>
              </a:buBlip>
              <a:defRPr/>
            </a:pPr>
            <a:r>
              <a:rPr lang="ru-RU" sz="1400" b="1" i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Joinks"/>
              </a:rPr>
              <a:t>развивать игровые, познавательные, сенсорные, речевые способности;</a:t>
            </a:r>
          </a:p>
          <a:p>
            <a:pPr marL="342900" indent="-342900">
              <a:spcBef>
                <a:spcPct val="20000"/>
              </a:spcBef>
              <a:buFontTx/>
              <a:buBlip>
                <a:blip r:embed="rId2"/>
              </a:buBlip>
              <a:defRPr/>
            </a:pPr>
            <a:r>
              <a:rPr lang="ru-RU" sz="1400" b="1" i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Joinks"/>
              </a:rPr>
              <a:t>учить овладевать образно-игровыми и имитационными движениями  ;</a:t>
            </a:r>
          </a:p>
          <a:p>
            <a:pPr marL="342900" indent="-342900">
              <a:spcBef>
                <a:spcPct val="20000"/>
              </a:spcBef>
              <a:buFontTx/>
              <a:buBlip>
                <a:blip r:embed="rId2"/>
              </a:buBlip>
              <a:defRPr/>
            </a:pPr>
            <a:r>
              <a:rPr lang="ru-RU" sz="1400" b="1" i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Joinks"/>
              </a:rPr>
              <a:t>формировать у ребенка эмоционально-эстетическое и бережное отношение к игрушкам.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ru-RU" sz="1400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Joinks"/>
              </a:rPr>
              <a:t>Для  родителей: </a:t>
            </a:r>
          </a:p>
          <a:p>
            <a:pPr marL="342900" indent="-342900">
              <a:spcBef>
                <a:spcPct val="20000"/>
              </a:spcBef>
              <a:buFontTx/>
              <a:buBlip>
                <a:blip r:embed="rId2"/>
              </a:buBlip>
              <a:defRPr/>
            </a:pPr>
            <a:r>
              <a:rPr lang="ru-RU" sz="1400" b="1" i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Joinks"/>
              </a:rPr>
              <a:t>создавать в семье благоприятные условия для развития личности ребенка,учитывая опыт детей, приобретенный в детском саду.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ru-RU" sz="1400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Joinks"/>
              </a:rPr>
              <a:t>Для педагога :</a:t>
            </a:r>
            <a:r>
              <a:rPr lang="ru-RU" sz="1400" b="1" i="1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Joinks"/>
              </a:rPr>
              <a:t> </a:t>
            </a:r>
          </a:p>
          <a:p>
            <a:pPr marL="342900" indent="-342900">
              <a:spcBef>
                <a:spcPct val="20000"/>
              </a:spcBef>
              <a:buFontTx/>
              <a:buBlip>
                <a:blip r:embed="rId2"/>
              </a:buBlip>
              <a:defRPr/>
            </a:pPr>
            <a:r>
              <a:rPr lang="ru-RU" sz="1400" b="1" i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Joinks"/>
              </a:rPr>
              <a:t>развивать социально-профессиональную компетентность и личностный потенциал.</a:t>
            </a:r>
          </a:p>
        </p:txBody>
      </p:sp>
      <p:pic>
        <p:nvPicPr>
          <p:cNvPr id="22533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63713" y="1700213"/>
            <a:ext cx="3238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97863" y="5364163"/>
            <a:ext cx="3238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sz="3600" b="1" dirty="0">
                <a:solidFill>
                  <a:srgbClr val="FF0000"/>
                </a:solidFill>
              </a:rPr>
              <a:t>Методы и приёмы</a:t>
            </a:r>
            <a:endParaRPr lang="ru-RU" sz="3600" b="1" dirty="0" smtClean="0">
              <a:solidFill>
                <a:srgbClr val="FF0000"/>
              </a:solidFill>
            </a:endParaRPr>
          </a:p>
        </p:txBody>
      </p:sp>
      <p:sp>
        <p:nvSpPr>
          <p:cNvPr id="2560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55650" y="2420938"/>
            <a:ext cx="7772400" cy="4114800"/>
          </a:xfrm>
        </p:spPr>
        <p:txBody>
          <a:bodyPr/>
          <a:lstStyle/>
          <a:p>
            <a:pPr lvl="0">
              <a:lnSpc>
                <a:spcPct val="90000"/>
              </a:lnSpc>
              <a:buNone/>
            </a:pPr>
            <a:r>
              <a:rPr lang="ru-RU" sz="1800" b="1" dirty="0">
                <a:solidFill>
                  <a:srgbClr val="000000"/>
                </a:solidFill>
                <a:latin typeface="Times New Roman" pitchFamily="18" charset="0"/>
              </a:rPr>
              <a:t>Диагностика: </a:t>
            </a:r>
          </a:p>
          <a:p>
            <a:pPr marL="0" lvl="0" indent="0">
              <a:lnSpc>
                <a:spcPct val="90000"/>
              </a:lnSpc>
              <a:buNone/>
            </a:pPr>
            <a:r>
              <a:rPr lang="ru-RU" sz="1800" b="1" dirty="0" smtClean="0">
                <a:solidFill>
                  <a:srgbClr val="000000"/>
                </a:solidFill>
                <a:latin typeface="Times New Roman" pitchFamily="18" charset="0"/>
              </a:rPr>
              <a:t>- наблюдение </a:t>
            </a:r>
            <a:endParaRPr lang="ru-RU" sz="18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marL="0" lvl="0" indent="0">
              <a:lnSpc>
                <a:spcPct val="90000"/>
              </a:lnSpc>
              <a:buNone/>
            </a:pPr>
            <a:r>
              <a:rPr lang="ru-RU" sz="1800" b="1" dirty="0" smtClean="0">
                <a:solidFill>
                  <a:srgbClr val="000000"/>
                </a:solidFill>
                <a:latin typeface="Times New Roman" pitchFamily="18" charset="0"/>
              </a:rPr>
              <a:t>- анкетирование </a:t>
            </a:r>
            <a:endParaRPr lang="ru-RU" sz="18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marL="0" lvl="0" indent="0">
              <a:lnSpc>
                <a:spcPct val="90000"/>
              </a:lnSpc>
              <a:buNone/>
            </a:pPr>
            <a:r>
              <a:rPr lang="ru-RU" sz="1800" b="1" dirty="0" smtClean="0">
                <a:solidFill>
                  <a:srgbClr val="000000"/>
                </a:solidFill>
                <a:latin typeface="Times New Roman" pitchFamily="18" charset="0"/>
              </a:rPr>
              <a:t>- беседа</a:t>
            </a:r>
            <a:endParaRPr lang="ru-RU" sz="18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marL="0" lvl="0" indent="0">
              <a:lnSpc>
                <a:spcPct val="90000"/>
              </a:lnSpc>
              <a:buNone/>
            </a:pPr>
            <a:r>
              <a:rPr lang="ru-RU" sz="1800" b="1" dirty="0" smtClean="0">
                <a:solidFill>
                  <a:srgbClr val="000000"/>
                </a:solidFill>
                <a:latin typeface="Times New Roman" pitchFamily="18" charset="0"/>
              </a:rPr>
              <a:t>- тесты </a:t>
            </a:r>
            <a:r>
              <a:rPr lang="ru-RU" sz="1800" b="1" dirty="0">
                <a:solidFill>
                  <a:srgbClr val="000000"/>
                </a:solidFill>
                <a:latin typeface="Times New Roman" pitchFamily="18" charset="0"/>
              </a:rPr>
              <a:t>(психолог + педагог) </a:t>
            </a:r>
          </a:p>
          <a:p>
            <a:pPr marL="0" lvl="0" indent="0">
              <a:lnSpc>
                <a:spcPct val="90000"/>
              </a:lnSpc>
              <a:buNone/>
            </a:pPr>
            <a:r>
              <a:rPr lang="ru-RU" sz="1800" b="1" dirty="0" smtClean="0">
                <a:solidFill>
                  <a:srgbClr val="000000"/>
                </a:solidFill>
                <a:latin typeface="Times New Roman" pitchFamily="18" charset="0"/>
              </a:rPr>
              <a:t>- анкеты </a:t>
            </a:r>
            <a:r>
              <a:rPr lang="ru-RU" sz="1800" b="1" dirty="0">
                <a:solidFill>
                  <a:srgbClr val="000000"/>
                </a:solidFill>
                <a:latin typeface="Times New Roman" pitchFamily="18" charset="0"/>
              </a:rPr>
              <a:t>(опрос) </a:t>
            </a:r>
          </a:p>
          <a:p>
            <a:pPr marL="0" lvl="0" indent="0">
              <a:lnSpc>
                <a:spcPct val="90000"/>
              </a:lnSpc>
              <a:buNone/>
            </a:pPr>
            <a:r>
              <a:rPr lang="ru-RU" sz="1800" b="1" dirty="0" smtClean="0">
                <a:solidFill>
                  <a:srgbClr val="000000"/>
                </a:solidFill>
                <a:latin typeface="Times New Roman" pitchFamily="18" charset="0"/>
              </a:rPr>
              <a:t>- консультации   </a:t>
            </a:r>
            <a:endParaRPr lang="ru-RU" sz="18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marL="0" lvl="0" indent="0">
              <a:lnSpc>
                <a:spcPct val="90000"/>
              </a:lnSpc>
              <a:buNone/>
            </a:pPr>
            <a:r>
              <a:rPr lang="ru-RU" sz="1800" b="1" dirty="0" smtClean="0">
                <a:solidFill>
                  <a:srgbClr val="000000"/>
                </a:solidFill>
                <a:latin typeface="Times New Roman" pitchFamily="18" charset="0"/>
              </a:rPr>
              <a:t>- семинар-практикум </a:t>
            </a:r>
            <a:endParaRPr lang="ru-RU" sz="18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marL="0" lvl="0" indent="0">
              <a:lnSpc>
                <a:spcPct val="90000"/>
              </a:lnSpc>
              <a:buNone/>
            </a:pPr>
            <a:r>
              <a:rPr lang="ru-RU" sz="1800" b="1" dirty="0" smtClean="0">
                <a:solidFill>
                  <a:srgbClr val="000000"/>
                </a:solidFill>
                <a:latin typeface="Times New Roman" pitchFamily="18" charset="0"/>
              </a:rPr>
              <a:t>- лекции</a:t>
            </a:r>
            <a:r>
              <a:rPr lang="ru-RU" sz="1800" b="1" dirty="0">
                <a:solidFill>
                  <a:srgbClr val="000000"/>
                </a:solidFill>
                <a:latin typeface="Times New Roman" pitchFamily="18" charset="0"/>
              </a:rPr>
              <a:t>, доклады, дискуссии, беседы </a:t>
            </a:r>
          </a:p>
          <a:p>
            <a:pPr marL="0" lvl="0" indent="0">
              <a:lnSpc>
                <a:spcPct val="90000"/>
              </a:lnSpc>
              <a:buNone/>
            </a:pPr>
            <a:r>
              <a:rPr lang="ru-RU" sz="1800" b="1" dirty="0" smtClean="0">
                <a:solidFill>
                  <a:srgbClr val="000000"/>
                </a:solidFill>
                <a:latin typeface="Times New Roman" pitchFamily="18" charset="0"/>
              </a:rPr>
              <a:t>- коллективные </a:t>
            </a:r>
            <a:r>
              <a:rPr lang="ru-RU" sz="1800" b="1" dirty="0">
                <a:solidFill>
                  <a:srgbClr val="000000"/>
                </a:solidFill>
                <a:latin typeface="Times New Roman" pitchFamily="18" charset="0"/>
              </a:rPr>
              <a:t>творческие дела (конкурсы, праздники, круглый стол)</a:t>
            </a:r>
            <a:endParaRPr lang="ru-RU" sz="1800" b="1" dirty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sz="3600" b="1" smtClean="0">
                <a:solidFill>
                  <a:srgbClr val="FF0000"/>
                </a:solidFill>
              </a:rPr>
              <a:t>Исполнители  проекта</a:t>
            </a:r>
          </a:p>
        </p:txBody>
      </p:sp>
      <p:sp>
        <p:nvSpPr>
          <p:cNvPr id="2560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55650" y="2420938"/>
            <a:ext cx="7772400" cy="4114800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1800" b="1" smtClean="0">
                <a:solidFill>
                  <a:schemeClr val="tx1"/>
                </a:solidFill>
                <a:latin typeface="Times New Roman" pitchFamily="18" charset="0"/>
              </a:rPr>
              <a:t>Воспитатель младшей группы  Светлана Сергеевна Еремчукова</a:t>
            </a:r>
          </a:p>
          <a:p>
            <a:pPr algn="ctr">
              <a:buFontTx/>
              <a:buNone/>
            </a:pPr>
            <a:endParaRPr lang="ru-RU" sz="1800" b="1" smtClean="0">
              <a:solidFill>
                <a:schemeClr val="tx1"/>
              </a:solidFill>
              <a:latin typeface="Times New Roman" pitchFamily="18" charset="0"/>
            </a:endParaRPr>
          </a:p>
          <a:p>
            <a:pPr algn="ctr">
              <a:buFontTx/>
              <a:buNone/>
            </a:pPr>
            <a:r>
              <a:rPr lang="ru-RU" sz="1800" b="1" smtClean="0">
                <a:solidFill>
                  <a:schemeClr val="tx1"/>
                </a:solidFill>
                <a:latin typeface="Times New Roman" pitchFamily="18" charset="0"/>
              </a:rPr>
              <a:t>Дети  младшей  группы</a:t>
            </a:r>
          </a:p>
          <a:p>
            <a:pPr algn="ctr">
              <a:buFontTx/>
              <a:buNone/>
            </a:pPr>
            <a:endParaRPr lang="ru-RU" sz="1800" b="1" smtClean="0">
              <a:solidFill>
                <a:schemeClr val="tx1"/>
              </a:solidFill>
              <a:latin typeface="Times New Roman" pitchFamily="18" charset="0"/>
            </a:endParaRPr>
          </a:p>
          <a:p>
            <a:pPr algn="ctr">
              <a:buFontTx/>
              <a:buNone/>
            </a:pPr>
            <a:r>
              <a:rPr lang="ru-RU" sz="1800" b="1" smtClean="0">
                <a:solidFill>
                  <a:schemeClr val="tx1"/>
                </a:solidFill>
                <a:latin typeface="Times New Roman" pitchFamily="18" charset="0"/>
              </a:rPr>
              <a:t>Родители </a:t>
            </a:r>
          </a:p>
        </p:txBody>
      </p:sp>
    </p:spTree>
    <p:extLst>
      <p:ext uri="{BB962C8B-B14F-4D97-AF65-F5344CB8AC3E}">
        <p14:creationId xmlns:p14="http://schemas.microsoft.com/office/powerpoint/2010/main" val="3799875694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algn="ctr" eaLnBrk="1" hangingPunct="1">
              <a:buFontTx/>
              <a:buNone/>
              <a:defRPr/>
            </a:pPr>
            <a:endParaRPr lang="ru-RU" sz="1400" i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marL="0" indent="0" algn="ctr" eaLnBrk="1" hangingPunct="1">
              <a:buFontTx/>
              <a:buNone/>
              <a:defRPr/>
            </a:pPr>
            <a:endParaRPr lang="ru-RU" sz="1400" i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marL="0" indent="0" eaLnBrk="1" hangingPunct="1">
              <a:buFontTx/>
              <a:buNone/>
              <a:defRPr/>
            </a:pPr>
            <a:endParaRPr lang="en-US" sz="1400" dirty="0"/>
          </a:p>
        </p:txBody>
      </p:sp>
      <p:grpSp>
        <p:nvGrpSpPr>
          <p:cNvPr id="33794" name="Group 44"/>
          <p:cNvGrpSpPr>
            <a:grpSpLocks/>
          </p:cNvGrpSpPr>
          <p:nvPr/>
        </p:nvGrpSpPr>
        <p:grpSpPr bwMode="auto">
          <a:xfrm rot="-5400000">
            <a:off x="3811588" y="1597025"/>
            <a:ext cx="1577975" cy="2936875"/>
            <a:chOff x="2416" y="1798"/>
            <a:chExt cx="959" cy="959"/>
          </a:xfrm>
        </p:grpSpPr>
        <p:sp>
          <p:nvSpPr>
            <p:cNvPr id="5" name="Oval 32"/>
            <p:cNvSpPr>
              <a:spLocks noChangeArrowheads="1"/>
            </p:cNvSpPr>
            <p:nvPr/>
          </p:nvSpPr>
          <p:spPr bwMode="gray">
            <a:xfrm>
              <a:off x="2416" y="1798"/>
              <a:ext cx="959" cy="959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scene3d>
              <a:camera prst="orthographicFront"/>
              <a:lightRig rig="threePt" dir="t"/>
            </a:scene3d>
            <a:sp3d extrusionH="76200">
              <a:extrusionClr>
                <a:srgbClr val="FFFF00"/>
              </a:extrusionClr>
            </a:sp3d>
            <a:ex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>
                <a:latin typeface="Constantia" pitchFamily="18" charset="0"/>
                <a:cs typeface="+mn-cs"/>
              </a:endParaRPr>
            </a:p>
          </p:txBody>
        </p:sp>
        <p:sp>
          <p:nvSpPr>
            <p:cNvPr id="6" name="Oval 33"/>
            <p:cNvSpPr>
              <a:spLocks noChangeArrowheads="1"/>
            </p:cNvSpPr>
            <p:nvPr/>
          </p:nvSpPr>
          <p:spPr bwMode="gray">
            <a:xfrm>
              <a:off x="2430" y="1810"/>
              <a:ext cx="927" cy="928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 extrusionH="76200">
              <a:extrusionClr>
                <a:srgbClr val="FFFF00"/>
              </a:extrusionClr>
            </a:sp3d>
            <a:extLst/>
          </p:spPr>
          <p:txBody>
            <a:bodyPr vert="eaVert" wrap="none" anchor="ctr"/>
            <a:lstStyle/>
            <a:p>
              <a:pPr>
                <a:defRPr/>
              </a:pPr>
              <a:endParaRPr lang="ru-RU">
                <a:latin typeface="Constantia" pitchFamily="18" charset="0"/>
                <a:cs typeface="+mn-cs"/>
              </a:endParaRPr>
            </a:p>
          </p:txBody>
        </p:sp>
        <p:sp>
          <p:nvSpPr>
            <p:cNvPr id="7" name="Oval 34"/>
            <p:cNvSpPr>
              <a:spLocks noChangeArrowheads="1"/>
            </p:cNvSpPr>
            <p:nvPr/>
          </p:nvSpPr>
          <p:spPr bwMode="gray">
            <a:xfrm>
              <a:off x="2441" y="1816"/>
              <a:ext cx="906" cy="904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F1F5F5"/>
                </a:gs>
              </a:gsLst>
              <a:lin ang="54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 extrusionH="76200">
              <a:extrusionClr>
                <a:srgbClr val="FFFF00"/>
              </a:extrusionClr>
            </a:sp3d>
            <a:extLst/>
          </p:spPr>
          <p:txBody>
            <a:bodyPr vert="eaVert" wrap="none" anchor="ctr"/>
            <a:lstStyle/>
            <a:p>
              <a:pPr>
                <a:defRPr/>
              </a:pPr>
              <a:r>
                <a:rPr lang="ru-RU" b="1" i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tantia" pitchFamily="18" charset="0"/>
                  <a:cs typeface="+mn-cs"/>
                </a:rPr>
                <a:t>План – схема</a:t>
              </a:r>
            </a:p>
            <a:p>
              <a:pPr>
                <a:defRPr/>
              </a:pPr>
              <a:r>
                <a:rPr lang="ru-RU" b="1" i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tantia" pitchFamily="18" charset="0"/>
                  <a:cs typeface="+mn-cs"/>
                </a:rPr>
                <a:t>     проекта</a:t>
              </a:r>
            </a:p>
          </p:txBody>
        </p:sp>
      </p:grpSp>
      <p:grpSp>
        <p:nvGrpSpPr>
          <p:cNvPr id="33795" name="Text Box 38"/>
          <p:cNvGrpSpPr>
            <a:grpSpLocks/>
          </p:cNvGrpSpPr>
          <p:nvPr/>
        </p:nvGrpSpPr>
        <p:grpSpPr bwMode="auto">
          <a:xfrm>
            <a:off x="5664200" y="333375"/>
            <a:ext cx="3479800" cy="2236788"/>
            <a:chOff x="3364" y="507"/>
            <a:chExt cx="2192" cy="1409"/>
          </a:xfrm>
        </p:grpSpPr>
        <p:pic>
          <p:nvPicPr>
            <p:cNvPr id="33815" name="Text Box 38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364" y="507"/>
              <a:ext cx="2192" cy="14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 useBgFill="1">
          <p:nvSpPr>
            <p:cNvPr id="12" name="Text Box 9"/>
            <p:cNvSpPr txBox="1">
              <a:spLocks noChangeArrowheads="1"/>
            </p:cNvSpPr>
            <p:nvPr/>
          </p:nvSpPr>
          <p:spPr bwMode="auto">
            <a:xfrm>
              <a:off x="3408" y="528"/>
              <a:ext cx="2064" cy="1318"/>
            </a:xfrm>
            <a:prstGeom prst="rect">
              <a:avLst/>
            </a:prstGeom>
            <a:ln>
              <a:noFill/>
            </a:ln>
            <a:extLst/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sz="1400" b="1" i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Изучить  психолого-педагогическую  литературу:</a:t>
              </a:r>
            </a:p>
            <a:p>
              <a:pPr algn="ctr" eaLnBrk="1" hangingPunct="1">
                <a:buFont typeface="Wingdings" pitchFamily="2" charset="2"/>
                <a:buChar char="§"/>
                <a:defRPr/>
              </a:pPr>
              <a:r>
                <a:rPr lang="ru-RU" sz="1400" i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Особенности  развития  эмоциональной  сферы  детей раннего возраста.</a:t>
              </a:r>
            </a:p>
            <a:p>
              <a:pPr algn="ctr" eaLnBrk="1" hangingPunct="1">
                <a:buFont typeface="Wingdings" pitchFamily="2" charset="2"/>
                <a:buChar char="§"/>
                <a:defRPr/>
              </a:pPr>
              <a:r>
                <a:rPr lang="ru-RU" sz="1400" i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Особенности  развития  предметно-</a:t>
              </a:r>
              <a:r>
                <a:rPr lang="ru-RU" sz="1400" i="1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отобразительной</a:t>
              </a:r>
              <a:r>
                <a:rPr lang="ru-RU" sz="1400" i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  игры  детей раннего возраста.</a:t>
              </a:r>
              <a:r>
                <a:rPr lang="ru-RU" sz="1600" i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	</a:t>
              </a:r>
            </a:p>
            <a:p>
              <a:pPr>
                <a:defRPr/>
              </a:pPr>
              <a:endParaRPr lang="en-US" sz="160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</p:grpSp>
      <p:grpSp>
        <p:nvGrpSpPr>
          <p:cNvPr id="13" name="Прямоугольник 47"/>
          <p:cNvGrpSpPr>
            <a:grpSpLocks/>
          </p:cNvGrpSpPr>
          <p:nvPr/>
        </p:nvGrpSpPr>
        <p:grpSpPr bwMode="auto">
          <a:xfrm>
            <a:off x="6096000" y="2761456"/>
            <a:ext cx="2914650" cy="884237"/>
            <a:chOff x="3888" y="2043"/>
            <a:chExt cx="1836" cy="557"/>
          </a:xfrm>
          <a:noFill/>
        </p:grpSpPr>
        <p:pic>
          <p:nvPicPr>
            <p:cNvPr id="14" name="Прямоугольник 47"/>
            <p:cNvPicPr>
              <a:picLocks noChangeArrowheads="1"/>
            </p:cNvPicPr>
            <p:nvPr/>
          </p:nvPicPr>
          <p:blipFill>
            <a:blip r:embed="rId3" cstate="print">
              <a:extLst/>
            </a:blip>
            <a:srcRect/>
            <a:stretch>
              <a:fillRect/>
            </a:stretch>
          </p:blipFill>
          <p:spPr bwMode="auto">
            <a:xfrm>
              <a:off x="3904" y="2043"/>
              <a:ext cx="1820" cy="557"/>
            </a:xfrm>
            <a:prstGeom prst="rect">
              <a:avLst/>
            </a:prstGeom>
            <a:grpFill/>
            <a:ln>
              <a:noFill/>
            </a:ln>
            <a:extLst/>
          </p:spPr>
        </p:pic>
        <p:sp useBgFill="1">
          <p:nvSpPr>
            <p:cNvPr id="15" name="Text Box 21"/>
            <p:cNvSpPr txBox="1">
              <a:spLocks noChangeArrowheads="1"/>
            </p:cNvSpPr>
            <p:nvPr/>
          </p:nvSpPr>
          <p:spPr bwMode="auto">
            <a:xfrm>
              <a:off x="3888" y="2064"/>
              <a:ext cx="1836" cy="465"/>
            </a:xfrm>
            <a:prstGeom prst="rect">
              <a:avLst/>
            </a:prstGeom>
            <a:ln>
              <a:noFill/>
            </a:ln>
            <a:extLst/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sz="1400" b="1" i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Создать </a:t>
              </a:r>
              <a:r>
                <a:rPr lang="ru-RU" sz="1400" b="1" i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 </a:t>
              </a:r>
            </a:p>
            <a:p>
              <a:pPr algn="ctr" eaLnBrk="1" hangingPunct="1">
                <a:defRPr/>
              </a:pPr>
              <a:r>
                <a:rPr lang="ru-RU" sz="1400" i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предметно-развивающею </a:t>
              </a:r>
            </a:p>
            <a:p>
              <a:pPr algn="ctr" eaLnBrk="1" hangingPunct="1">
                <a:defRPr/>
              </a:pPr>
              <a:r>
                <a:rPr lang="ru-RU" sz="1400" i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 среду</a:t>
              </a:r>
            </a:p>
          </p:txBody>
        </p:sp>
      </p:grpSp>
      <p:grpSp>
        <p:nvGrpSpPr>
          <p:cNvPr id="33797" name="Text Box 41"/>
          <p:cNvGrpSpPr>
            <a:grpSpLocks/>
          </p:cNvGrpSpPr>
          <p:nvPr/>
        </p:nvGrpSpPr>
        <p:grpSpPr bwMode="auto">
          <a:xfrm>
            <a:off x="5797550" y="4310063"/>
            <a:ext cx="2816225" cy="1530350"/>
            <a:chOff x="3652" y="2715"/>
            <a:chExt cx="1774" cy="964"/>
          </a:xfrm>
        </p:grpSpPr>
        <p:pic>
          <p:nvPicPr>
            <p:cNvPr id="33813" name="Text Box 41"/>
            <p:cNvPicPr>
              <a:picLocks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652" y="2715"/>
              <a:ext cx="1774" cy="9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 useBgFill="1">
          <p:nvSpPr>
            <p:cNvPr id="18" name="Text Box 15"/>
            <p:cNvSpPr txBox="1">
              <a:spLocks noChangeArrowheads="1"/>
            </p:cNvSpPr>
            <p:nvPr/>
          </p:nvSpPr>
          <p:spPr bwMode="auto">
            <a:xfrm>
              <a:off x="3654" y="2736"/>
              <a:ext cx="1767" cy="872"/>
            </a:xfrm>
            <a:prstGeom prst="rect">
              <a:avLst/>
            </a:prstGeom>
            <a:ln>
              <a:noFill/>
            </a:ln>
            <a:extLst/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r>
                <a:rPr lang="ru-RU" sz="1400" b="1" i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Разработать</a:t>
              </a:r>
              <a:r>
                <a:rPr lang="ru-RU" sz="1400" i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  </a:t>
              </a:r>
            </a:p>
            <a:p>
              <a:pPr algn="ctr">
                <a:defRPr/>
              </a:pPr>
              <a:r>
                <a:rPr lang="ru-RU" sz="1400" i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перспективный  </a:t>
              </a:r>
            </a:p>
            <a:p>
              <a:pPr algn="ctr">
                <a:defRPr/>
              </a:pPr>
              <a:r>
                <a:rPr lang="ru-RU" sz="1400" i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план  игр – занятий:</a:t>
              </a:r>
            </a:p>
            <a:p>
              <a:pPr algn="ctr">
                <a:buFont typeface="Arial" charset="0"/>
                <a:buChar char="•"/>
                <a:defRPr/>
              </a:pPr>
              <a:r>
                <a:rPr lang="ru-RU" sz="1400" i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С куклами.</a:t>
              </a:r>
            </a:p>
            <a:p>
              <a:pPr algn="ctr">
                <a:buFont typeface="Arial" charset="0"/>
                <a:buChar char="•"/>
                <a:defRPr/>
              </a:pPr>
              <a:r>
                <a:rPr lang="ru-RU" sz="1400" i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Строительным материалом.</a:t>
              </a:r>
            </a:p>
            <a:p>
              <a:pPr algn="ctr">
                <a:buFont typeface="Arial" charset="0"/>
                <a:buChar char="•"/>
                <a:defRPr/>
              </a:pPr>
              <a:r>
                <a:rPr lang="ru-RU" sz="1400" i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 Машинками.</a:t>
              </a:r>
              <a:endParaRPr lang="en-US" sz="140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</p:grpSp>
      <p:grpSp>
        <p:nvGrpSpPr>
          <p:cNvPr id="19" name="Прямоугольник 47"/>
          <p:cNvGrpSpPr>
            <a:grpSpLocks/>
          </p:cNvGrpSpPr>
          <p:nvPr/>
        </p:nvGrpSpPr>
        <p:grpSpPr bwMode="auto">
          <a:xfrm>
            <a:off x="683568" y="679776"/>
            <a:ext cx="2914650" cy="884237"/>
            <a:chOff x="3888" y="2043"/>
            <a:chExt cx="1836" cy="557"/>
          </a:xfrm>
          <a:noFill/>
        </p:grpSpPr>
        <p:pic>
          <p:nvPicPr>
            <p:cNvPr id="20" name="Прямоугольник 47"/>
            <p:cNvPicPr>
              <a:picLocks noChangeArrowheads="1"/>
            </p:cNvPicPr>
            <p:nvPr/>
          </p:nvPicPr>
          <p:blipFill>
            <a:blip r:embed="rId3" cstate="print">
              <a:extLst/>
            </a:blip>
            <a:srcRect/>
            <a:stretch>
              <a:fillRect/>
            </a:stretch>
          </p:blipFill>
          <p:spPr bwMode="auto">
            <a:xfrm>
              <a:off x="3904" y="2043"/>
              <a:ext cx="1820" cy="557"/>
            </a:xfrm>
            <a:prstGeom prst="rect">
              <a:avLst/>
            </a:prstGeom>
            <a:grpFill/>
            <a:ln>
              <a:noFill/>
            </a:ln>
            <a:extLst/>
          </p:spPr>
        </p:pic>
        <p:sp useBgFill="1">
          <p:nvSpPr>
            <p:cNvPr id="21" name="Text Box 21"/>
            <p:cNvSpPr txBox="1">
              <a:spLocks noChangeArrowheads="1"/>
            </p:cNvSpPr>
            <p:nvPr/>
          </p:nvSpPr>
          <p:spPr bwMode="auto">
            <a:xfrm>
              <a:off x="3888" y="2064"/>
              <a:ext cx="1836" cy="465"/>
            </a:xfrm>
            <a:prstGeom prst="rect">
              <a:avLst/>
            </a:prstGeom>
            <a:ln>
              <a:noFill/>
            </a:ln>
            <a:extLst/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sz="1400" b="1" i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Создать </a:t>
              </a:r>
              <a:r>
                <a:rPr lang="ru-RU" sz="1400" b="1" i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 </a:t>
              </a:r>
            </a:p>
            <a:p>
              <a:pPr algn="ctr" eaLnBrk="1" hangingPunct="1">
                <a:defRPr/>
              </a:pPr>
              <a:r>
                <a:rPr lang="ru-RU" sz="1400" i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Мини музей </a:t>
              </a:r>
            </a:p>
            <a:p>
              <a:pPr algn="ctr" eaLnBrk="1" hangingPunct="1">
                <a:defRPr/>
              </a:pPr>
              <a:r>
                <a:rPr lang="ru-RU" sz="1400" i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«Игрушки – забавы»</a:t>
              </a:r>
              <a:endParaRPr lang="ru-RU" sz="140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</p:grpSp>
      <p:grpSp>
        <p:nvGrpSpPr>
          <p:cNvPr id="33799" name="Прямоугольник 48"/>
          <p:cNvGrpSpPr>
            <a:grpSpLocks/>
          </p:cNvGrpSpPr>
          <p:nvPr/>
        </p:nvGrpSpPr>
        <p:grpSpPr bwMode="auto">
          <a:xfrm>
            <a:off x="390525" y="4076700"/>
            <a:ext cx="4718050" cy="2279650"/>
            <a:chOff x="50" y="2907"/>
            <a:chExt cx="2972" cy="1436"/>
          </a:xfrm>
        </p:grpSpPr>
        <p:pic>
          <p:nvPicPr>
            <p:cNvPr id="33811" name="Прямоугольник 48"/>
            <p:cNvPicPr>
              <a:picLocks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0" y="2907"/>
              <a:ext cx="2972" cy="1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 useBgFill="1">
          <p:nvSpPr>
            <p:cNvPr id="24" name="Text Box 24"/>
            <p:cNvSpPr txBox="1">
              <a:spLocks noChangeArrowheads="1"/>
            </p:cNvSpPr>
            <p:nvPr/>
          </p:nvSpPr>
          <p:spPr bwMode="auto">
            <a:xfrm>
              <a:off x="96" y="2928"/>
              <a:ext cx="2880" cy="1415"/>
            </a:xfrm>
            <a:prstGeom prst="rect">
              <a:avLst/>
            </a:prstGeom>
            <a:ln>
              <a:noFill/>
            </a:ln>
            <a:extLst/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sz="1400" b="1" i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Подготовить</a:t>
              </a:r>
              <a:r>
                <a:rPr lang="ru-RU" sz="1400" i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 </a:t>
              </a:r>
            </a:p>
            <a:p>
              <a:pPr algn="ctr" eaLnBrk="1" hangingPunct="1">
                <a:defRPr/>
              </a:pPr>
              <a:r>
                <a:rPr lang="ru-RU" sz="1400" i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 информацию  для  родителей  по  темам:</a:t>
              </a:r>
            </a:p>
            <a:p>
              <a:pPr algn="ctr" eaLnBrk="1" hangingPunct="1">
                <a:buFont typeface="Arial" charset="0"/>
                <a:buChar char="•"/>
                <a:defRPr/>
              </a:pPr>
              <a:r>
                <a:rPr lang="ru-RU" sz="1400" i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Особенности  развития  эмоциональной  сферы.</a:t>
              </a:r>
            </a:p>
            <a:p>
              <a:pPr algn="ctr" eaLnBrk="1" hangingPunct="1">
                <a:buFont typeface="Arial" charset="0"/>
                <a:buChar char="•"/>
                <a:defRPr/>
              </a:pPr>
              <a:r>
                <a:rPr lang="ru-RU" sz="1400" i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Особенности  предметно-</a:t>
              </a:r>
              <a:r>
                <a:rPr lang="ru-RU" sz="1400" i="1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отобразительной</a:t>
              </a:r>
              <a:r>
                <a:rPr lang="ru-RU" sz="1400" i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  игры.</a:t>
              </a:r>
            </a:p>
            <a:p>
              <a:pPr algn="ctr" eaLnBrk="1" hangingPunct="1">
                <a:buFont typeface="Arial" charset="0"/>
                <a:buChar char="•"/>
                <a:defRPr/>
              </a:pPr>
              <a:r>
                <a:rPr lang="ru-RU" sz="1400" i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История возникновения игрушки.</a:t>
              </a:r>
            </a:p>
            <a:p>
              <a:pPr algn="ctr" eaLnBrk="1" hangingPunct="1">
                <a:buFont typeface="Arial" charset="0"/>
                <a:buChar char="•"/>
                <a:defRPr/>
              </a:pPr>
              <a:r>
                <a:rPr lang="ru-RU" sz="1400" i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Игрушка как часть народной традиции.</a:t>
              </a:r>
            </a:p>
            <a:p>
              <a:pPr algn="ctr" eaLnBrk="1" hangingPunct="1">
                <a:buFont typeface="Arial" charset="0"/>
                <a:buChar char="•"/>
                <a:defRPr/>
              </a:pPr>
              <a:r>
                <a:rPr lang="ru-RU" sz="1400" i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Об истории кукол.</a:t>
              </a:r>
            </a:p>
            <a:p>
              <a:pPr algn="ctr" eaLnBrk="1" hangingPunct="1">
                <a:defRPr/>
              </a:pPr>
              <a:endParaRPr lang="ru-RU" sz="140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endParaRPr>
            </a:p>
            <a:p>
              <a:pPr eaLnBrk="1" hangingPunct="1">
                <a:buFont typeface="Arial" charset="0"/>
                <a:buChar char="•"/>
                <a:defRPr/>
              </a:pPr>
              <a:endParaRPr lang="ru-RU" sz="1400" dirty="0">
                <a:solidFill>
                  <a:srgbClr val="000000"/>
                </a:solidFill>
                <a:latin typeface="Comic Sans MS" pitchFamily="66" charset="0"/>
                <a:cs typeface="+mn-cs"/>
              </a:endParaRPr>
            </a:p>
          </p:txBody>
        </p:sp>
      </p:grpSp>
      <p:grpSp>
        <p:nvGrpSpPr>
          <p:cNvPr id="33800" name="Text Box 42"/>
          <p:cNvGrpSpPr>
            <a:grpSpLocks/>
          </p:cNvGrpSpPr>
          <p:nvPr/>
        </p:nvGrpSpPr>
        <p:grpSpPr bwMode="auto">
          <a:xfrm>
            <a:off x="219075" y="2832100"/>
            <a:ext cx="2816225" cy="884238"/>
            <a:chOff x="146" y="1993"/>
            <a:chExt cx="1774" cy="557"/>
          </a:xfrm>
        </p:grpSpPr>
        <p:pic>
          <p:nvPicPr>
            <p:cNvPr id="33809" name="Text Box 42"/>
            <p:cNvPicPr>
              <a:picLocks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46" y="1993"/>
              <a:ext cx="1774" cy="5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 useBgFill="1">
          <p:nvSpPr>
            <p:cNvPr id="27" name="Text Box 18"/>
            <p:cNvSpPr txBox="1">
              <a:spLocks noChangeArrowheads="1"/>
            </p:cNvSpPr>
            <p:nvPr/>
          </p:nvSpPr>
          <p:spPr bwMode="auto">
            <a:xfrm>
              <a:off x="185" y="2018"/>
              <a:ext cx="1734" cy="465"/>
            </a:xfrm>
            <a:prstGeom prst="rect">
              <a:avLst/>
            </a:prstGeom>
            <a:ln>
              <a:noFill/>
            </a:ln>
            <a:extLst/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r>
                <a:rPr lang="ru-RU" sz="1400" b="1" i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Реализовать </a:t>
              </a:r>
            </a:p>
            <a:p>
              <a:pPr algn="ctr">
                <a:defRPr/>
              </a:pPr>
              <a:r>
                <a:rPr lang="ru-RU" sz="1400" i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 выполнение </a:t>
              </a:r>
            </a:p>
            <a:p>
              <a:pPr algn="ctr">
                <a:defRPr/>
              </a:pPr>
              <a:r>
                <a:rPr lang="ru-RU" sz="1400" i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 проектных  мероприятий</a:t>
              </a:r>
              <a:endParaRPr lang="en-US" sz="140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</p:grpSp>
      <p:grpSp>
        <p:nvGrpSpPr>
          <p:cNvPr id="33801" name="Text Box 42"/>
          <p:cNvGrpSpPr>
            <a:grpSpLocks/>
          </p:cNvGrpSpPr>
          <p:nvPr/>
        </p:nvGrpSpPr>
        <p:grpSpPr bwMode="auto">
          <a:xfrm>
            <a:off x="293688" y="1827213"/>
            <a:ext cx="2816225" cy="669925"/>
            <a:chOff x="3026" y="3721"/>
            <a:chExt cx="1774" cy="422"/>
          </a:xfrm>
        </p:grpSpPr>
        <p:pic>
          <p:nvPicPr>
            <p:cNvPr id="33807" name="Text Box 42"/>
            <p:cNvPicPr>
              <a:picLocks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026" y="3721"/>
              <a:ext cx="1774" cy="4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 useBgFill="1">
          <p:nvSpPr>
            <p:cNvPr id="30" name="Text Box 33"/>
            <p:cNvSpPr txBox="1">
              <a:spLocks noChangeArrowheads="1"/>
            </p:cNvSpPr>
            <p:nvPr/>
          </p:nvSpPr>
          <p:spPr bwMode="auto">
            <a:xfrm>
              <a:off x="3072" y="3744"/>
              <a:ext cx="1680" cy="330"/>
            </a:xfrm>
            <a:prstGeom prst="rect">
              <a:avLst/>
            </a:prstGeom>
            <a:ln>
              <a:noFill/>
            </a:ln>
            <a:extLst/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r>
                <a:rPr lang="ru-RU" sz="1400" b="1" i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Провести</a:t>
              </a:r>
            </a:p>
            <a:p>
              <a:pPr algn="ctr">
                <a:defRPr/>
              </a:pPr>
              <a:r>
                <a:rPr lang="ru-RU" sz="1400" i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 игры-занятия</a:t>
              </a:r>
              <a:endParaRPr lang="en-US" sz="140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</p:grpSp>
      <p:grpSp>
        <p:nvGrpSpPr>
          <p:cNvPr id="33802" name="Text Box 42"/>
          <p:cNvGrpSpPr>
            <a:grpSpLocks/>
          </p:cNvGrpSpPr>
          <p:nvPr/>
        </p:nvGrpSpPr>
        <p:grpSpPr bwMode="auto">
          <a:xfrm>
            <a:off x="3182938" y="1262063"/>
            <a:ext cx="2814637" cy="333375"/>
            <a:chOff x="146" y="1993"/>
            <a:chExt cx="1773" cy="264"/>
          </a:xfrm>
        </p:grpSpPr>
        <p:pic>
          <p:nvPicPr>
            <p:cNvPr id="33805" name="Text Box 42"/>
            <p:cNvPicPr>
              <a:picLocks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46" y="1993"/>
              <a:ext cx="1653" cy="2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 useBgFill="1">
          <p:nvSpPr>
            <p:cNvPr id="37" name="Text Box 18"/>
            <p:cNvSpPr txBox="1">
              <a:spLocks noChangeArrowheads="1"/>
            </p:cNvSpPr>
            <p:nvPr/>
          </p:nvSpPr>
          <p:spPr bwMode="auto">
            <a:xfrm>
              <a:off x="185" y="2018"/>
              <a:ext cx="1734" cy="194"/>
            </a:xfrm>
            <a:prstGeom prst="rect">
              <a:avLst/>
            </a:prstGeom>
            <a:ln>
              <a:noFill/>
            </a:ln>
            <a:extLst/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r>
                <a:rPr lang="ru-RU" sz="1400" b="1" i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Мониторинг </a:t>
              </a:r>
              <a:endParaRPr lang="ru-RU" sz="1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</p:grpSp>
      <p:pic>
        <p:nvPicPr>
          <p:cNvPr id="33803" name="Рисунок 1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067175" y="527050"/>
            <a:ext cx="3238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4" name="Рисунок 2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172450" y="3924300"/>
            <a:ext cx="3238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ummer_presentation">
  <a:themeElements>
    <a:clrScheme name="Тема Offic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Joinks"/>
        <a:ea typeface=""/>
        <a:cs typeface=""/>
      </a:majorFont>
      <a:minorFont>
        <a:latin typeface="Joink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summer_presentation</Template>
  <TotalTime>1478</TotalTime>
  <Words>1131</Words>
  <Application>Microsoft Office PowerPoint</Application>
  <PresentationFormat>Экран (4:3)</PresentationFormat>
  <Paragraphs>231</Paragraphs>
  <Slides>30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30</vt:i4>
      </vt:variant>
    </vt:vector>
  </HeadingPairs>
  <TitlesOfParts>
    <vt:vector size="33" baseType="lpstr">
      <vt:lpstr>summer_presentation</vt:lpstr>
      <vt:lpstr>Лист Microsoft Excel 97-2003</vt:lpstr>
      <vt:lpstr>Лист</vt:lpstr>
      <vt:lpstr> Муниципальное дошкольное образовательное  учреждение детский сад №54 «Ромашка»  </vt:lpstr>
      <vt:lpstr>Проект «ЛЮБИМАЯ ИГРУШКА»</vt:lpstr>
      <vt:lpstr>Нормативная база для разработки проекта</vt:lpstr>
      <vt:lpstr> </vt:lpstr>
      <vt:lpstr>Презентация PowerPoint</vt:lpstr>
      <vt:lpstr> </vt:lpstr>
      <vt:lpstr>Методы и приёмы</vt:lpstr>
      <vt:lpstr>Исполнители  проекта</vt:lpstr>
      <vt:lpstr>Презентация PowerPoint</vt:lpstr>
      <vt:lpstr>Функции мини музея «Игрушки – забавы»</vt:lpstr>
      <vt:lpstr>Мониторинг </vt:lpstr>
      <vt:lpstr>Мониторинг </vt:lpstr>
      <vt:lpstr>Мониторинг </vt:lpstr>
      <vt:lpstr>SWOT - АНАЛИЗ</vt:lpstr>
      <vt:lpstr>1 ЭТАП  реализации проекта  </vt:lpstr>
      <vt:lpstr>Презентация PowerPoint</vt:lpstr>
      <vt:lpstr>Презентация PowerPoint</vt:lpstr>
      <vt:lpstr>Презентация PowerPoint</vt:lpstr>
      <vt:lpstr>2 ЭТАП   реализации проекта</vt:lpstr>
      <vt:lpstr>Презентация PowerPoint</vt:lpstr>
      <vt:lpstr>Презентация PowerPoint</vt:lpstr>
      <vt:lpstr>3 ЭТАП   реализации проекта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Ожидаемый результаты </vt:lpstr>
      <vt:lpstr>Сравнительная диаграмма игровых умений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Отдел образования администрации города Тайги муниципальное дошкольное образовательное учреждение детский сад №54 «Ромашка» г. Тайга Кемеровской области</dc:title>
  <dc:creator>Александр</dc:creator>
  <cp:lastModifiedBy>Александр</cp:lastModifiedBy>
  <cp:revision>127</cp:revision>
  <dcterms:created xsi:type="dcterms:W3CDTF">2011-11-30T13:48:33Z</dcterms:created>
  <dcterms:modified xsi:type="dcterms:W3CDTF">2011-12-17T15:18:09Z</dcterms:modified>
</cp:coreProperties>
</file>